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embeddedFontLst>
    <p:embeddedFont>
      <p:font typeface="Abel" panose="02000506030000020004" pitchFamily="2" charset="0"/>
      <p:regular r:id="rId71"/>
    </p:embeddedFont>
    <p:embeddedFont>
      <p:font typeface="Barlow Semi Condensed" panose="00000506000000000000" pitchFamily="2" charset="0"/>
      <p:regular r:id="rId72"/>
      <p:bold r:id="rId73"/>
      <p:italic r:id="rId74"/>
      <p:boldItalic r:id="rId75"/>
    </p:embeddedFont>
    <p:embeddedFont>
      <p:font typeface="Barlow Semi Condensed Medium" panose="00000606000000000000" pitchFamily="2" charset="0"/>
      <p:regular r:id="rId76"/>
      <p:bold r:id="rId77"/>
      <p:italic r:id="rId78"/>
      <p:boldItalic r:id="rId79"/>
    </p:embeddedFont>
    <p:embeddedFont>
      <p:font typeface="Fjalla One" panose="02000506040000020004" pitchFamily="2" charset="0"/>
      <p:regular r:id="rId80"/>
    </p:embeddedFont>
    <p:embeddedFont>
      <p:font typeface="Raleway" pitchFamily="2" charset="0"/>
      <p:regular r:id="rId81"/>
      <p:bold r:id="rId82"/>
      <p:italic r:id="rId83"/>
      <p:boldItalic r:id="rId84"/>
    </p:embeddedFont>
    <p:embeddedFont>
      <p:font typeface="Roboto Condensed Light" panose="02000000000000000000" pitchFamily="2"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860CF9-EC13-4337-A1F1-2BA7C7D7E9CE}">
  <a:tblStyle styleId="{CD860CF9-EC13-4337-A1F1-2BA7C7D7E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25f171883b5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25f171883b5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what it looks like after. The main changes are the table showing the amount of reduced capacity and amount saved, and the line chart comparing the actual contracted capacity with the predicted capacity.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25eb65d4a1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25eb65d4a1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Energy Consumption Overview (ECO)</a:t>
            </a:r>
            <a:endParaRPr/>
          </a:p>
          <a:p>
            <a:pPr marL="0" lvl="0" indent="0" algn="l" rtl="0">
              <a:spcBef>
                <a:spcPts val="0"/>
              </a:spcBef>
              <a:spcAft>
                <a:spcPts val="0"/>
              </a:spcAft>
              <a:buNone/>
            </a:pPr>
            <a:endParaRPr/>
          </a:p>
          <a:p>
            <a:pPr marL="0" lvl="0" indent="0" algn="l" rtl="0">
              <a:spcBef>
                <a:spcPts val="0"/>
              </a:spcBef>
              <a:spcAft>
                <a:spcPts val="0"/>
              </a:spcAft>
              <a:buNone/>
            </a:pPr>
            <a:r>
              <a:rPr lang="en"/>
              <a:t>In 2022, it is observed that April, May, July, and November had higher consumptions than other months. However, even though they had high consumption, they did not exceed 90% of the contracted capacity. This can be seen using the gauge chart in ECO. The values for the different months are changed using the month slicer.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Google Shape;2205;g25f1718867a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6" name="Google Shape;2206;g25f1718867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comparison between the actual contracted capacity and my predicted capacity.</a:t>
            </a:r>
            <a:endParaRPr/>
          </a:p>
          <a:p>
            <a:pPr marL="0" lvl="0" indent="0" algn="l" rtl="0">
              <a:spcBef>
                <a:spcPts val="0"/>
              </a:spcBef>
              <a:spcAft>
                <a:spcPts val="0"/>
              </a:spcAft>
              <a:buNone/>
            </a:pPr>
            <a:endParaRPr/>
          </a:p>
          <a:p>
            <a:pPr marL="0" lvl="0" indent="0" algn="l" rtl="0">
              <a:spcBef>
                <a:spcPts val="0"/>
              </a:spcBef>
              <a:spcAft>
                <a:spcPts val="0"/>
              </a:spcAft>
              <a:buNone/>
            </a:pPr>
            <a:r>
              <a:rPr lang="en"/>
              <a:t>Instead of having a static capacity throughout the year, the capacity can be adjusted monthly to just meet expected demand.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25f1718867a_7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25f1718867a_7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adjustments each month could lead to a total reduction of 16,435 kW in contracted capacity amounting to a yearly savings of $200,770.</a:t>
            </a:r>
            <a:endParaRPr/>
          </a:p>
          <a:p>
            <a:pPr marL="0" lvl="0" indent="0" algn="l" rtl="0">
              <a:spcBef>
                <a:spcPts val="0"/>
              </a:spcBef>
              <a:spcAft>
                <a:spcPts val="0"/>
              </a:spcAft>
              <a:buNone/>
            </a:pPr>
            <a:endParaRPr/>
          </a:p>
          <a:p>
            <a:pPr marL="0" lvl="0" indent="0" algn="l" rtl="0">
              <a:spcBef>
                <a:spcPts val="0"/>
              </a:spcBef>
              <a:spcAft>
                <a:spcPts val="0"/>
              </a:spcAft>
              <a:buNone/>
            </a:pPr>
            <a:r>
              <a:rPr lang="en"/>
              <a:t>Assuming 2023’s energy usage pattern is the same as 2022’s.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25f1718867a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25f1718867a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With this reduced capacity, the school might hit 90% capacity during Feb, May, and Nov.</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Assuming 2023’s energy usage pattern is the same as 2022’s.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25f1718867a_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25f1718867a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far, it is not possible to accurately predict 2024’s contracted capacity due to a lack of information about 2023’s consumption trend. Despite this, it is possible to make some assumptions. If we assume the school becomes more energy efficient each year, it can further reduce its contracted capacity. If the school and especially students put in sufficient effort, this could be reduced by an additional 100 to 200 kW per month.</a:t>
            </a:r>
            <a:endParaRPr/>
          </a:p>
          <a:p>
            <a:pPr marL="0" lvl="0" indent="0" algn="l" rtl="0">
              <a:spcBef>
                <a:spcPts val="0"/>
              </a:spcBef>
              <a:spcAft>
                <a:spcPts val="0"/>
              </a:spcAft>
              <a:buNone/>
            </a:pPr>
            <a:endParaRPr/>
          </a:p>
          <a:p>
            <a:pPr marL="0" lvl="0" indent="0" algn="l" rtl="0">
              <a:lnSpc>
                <a:spcPct val="115000"/>
              </a:lnSpc>
              <a:spcBef>
                <a:spcPts val="1200"/>
              </a:spcBef>
              <a:spcAft>
                <a:spcPts val="1000"/>
              </a:spcAft>
              <a:buNone/>
            </a:pPr>
            <a:r>
              <a:rPr lang="en"/>
              <a:t>Thus, at the current rate of $14.52/kW of July 2023 – October 2023, the school could save at least $17,424 to $34,848 (GST inclusive).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25eb65d4a1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7" name="Google Shape;2237;g25eb65d4a1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 will be going through my part on Water Metering. </a:t>
            </a:r>
            <a:r>
              <a:rPr lang="en">
                <a:solidFill>
                  <a:schemeClr val="dk1"/>
                </a:solidFill>
              </a:rPr>
              <a:t>*Next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25eb65d4a1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25eb65d4a1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Water Metering’s Phase 2 Dataset, I have cleaned it using Alteryx Designer. The image shows the tool used in Alteryx without annotations. *Next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25f1718867a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25f1718867a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finalised version of my Alteryx Solution. Firstly, I loaded the dataset, which is a .csv file, into Alteryx Designer.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For the transformation part, there were a number of null rows in both the columns "Value" and "LastReading". To tackle this issue, I used the Data Cleansing tool to remove the null rows in both the columns. Once removed, I used the select tool to select the columns that I want, which are "Value" and "LastReading".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So for the last 2 tools in transformation, I used the filter tool to filter out values below 0 for the column's "Value" and "LastReading". I excluded values below 0 since negative readings for the water meter would not be logical.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Finally, I then saved the output data into a new .csv file using the Data Output tool.a</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25f1718867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25f171886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Data Cleaning, I use the cleaned dataset to create visuals in Microsoft Power BI. This is the dashboard in the early stages. *Next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804e9800b4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25f1718867a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25f1718867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is the final dashboard. After Data Cleaning, I use the cleaned dataset to create visuals in Microsoft Power BI.</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Firstly is "Value" which refers to the water meter reading in cubic meters.</a:t>
            </a:r>
            <a:endParaRPr/>
          </a:p>
          <a:p>
            <a:pPr marL="0" lvl="0" indent="0" algn="l" rtl="0">
              <a:spcBef>
                <a:spcPts val="0"/>
              </a:spcBef>
              <a:spcAft>
                <a:spcPts val="0"/>
              </a:spcAft>
              <a:buClr>
                <a:schemeClr val="dk1"/>
              </a:buClr>
              <a:buSzPts val="1100"/>
              <a:buFont typeface="Arial"/>
              <a:buNone/>
            </a:pPr>
            <a:r>
              <a:rPr lang="en"/>
              <a:t>Second is "LastReading" which refers to the last reading, 1 hour BEFORE, for water meter reading in cubic meters.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So the 2 bar charts show Value AND LastReading by MONTH.</a:t>
            </a:r>
            <a:endParaRPr/>
          </a:p>
          <a:p>
            <a:pPr marL="0" lvl="0" indent="0" algn="l" rtl="0">
              <a:spcBef>
                <a:spcPts val="0"/>
              </a:spcBef>
              <a:spcAft>
                <a:spcPts val="0"/>
              </a:spcAft>
              <a:buClr>
                <a:schemeClr val="dk1"/>
              </a:buClr>
              <a:buSzPts val="1100"/>
              <a:buFont typeface="Arial"/>
              <a:buNone/>
            </a:pPr>
            <a:r>
              <a:rPr lang="en"/>
              <a:t>We can see that the month, October, has the highest value in both bar charts.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And below, we can see 2 line charts, both showing Value and LastReading by Block. The top 5 blocks are both the same for both visuals, so the top 5 are Blk 72 WT, Blk 75, WT, SP Small, Blk 51 CT, Blk 73 WT.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25eb65d4a1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25eb65d4a1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 Insights: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Both Block 72 Water Tank and the month, October, has the highest value for both "Last Reading" and "Value".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As mentioned, these are the top 5 places with the highest value for both attributes.</a:t>
            </a:r>
            <a:endParaRPr/>
          </a:p>
          <a:p>
            <a:pPr marL="0" lvl="0" indent="0" algn="l" rtl="0">
              <a:spcBef>
                <a:spcPts val="0"/>
              </a:spcBef>
              <a:spcAft>
                <a:spcPts val="0"/>
              </a:spcAft>
              <a:buClr>
                <a:schemeClr val="dk1"/>
              </a:buClr>
              <a:buSzPts val="1100"/>
              <a:buFont typeface="Arial"/>
              <a:buNone/>
            </a:pPr>
            <a:r>
              <a:rPr lang="en"/>
              <a:t>My theory is that there could a potential leakage in these blocks. For the blocks with Water Tanks, there could either be a leakage, overflow, metering errors or inefficient water usage practices.</a:t>
            </a:r>
            <a:endParaRPr/>
          </a:p>
          <a:p>
            <a:pPr marL="0" lvl="0" indent="0" algn="l" rtl="0">
              <a:spcBef>
                <a:spcPts val="0"/>
              </a:spcBef>
              <a:spcAft>
                <a:spcPts val="0"/>
              </a:spcAft>
              <a:buClr>
                <a:schemeClr val="dk1"/>
              </a:buClr>
              <a:buSzPts val="1100"/>
              <a:buFont typeface="Arial"/>
              <a:buNone/>
            </a:pPr>
            <a:r>
              <a:rPr lang="en"/>
              <a:t>As for the Small Swimming Pool, it could be due to leaks, splashing of water during recreational activities, or overfilling.</a:t>
            </a:r>
            <a:endParaRPr/>
          </a:p>
          <a:p>
            <a:pPr marL="0" lvl="0" indent="0" algn="l" rtl="0">
              <a:spcBef>
                <a:spcPts val="0"/>
              </a:spcBef>
              <a:spcAft>
                <a:spcPts val="0"/>
              </a:spcAft>
              <a:buClr>
                <a:schemeClr val="dk1"/>
              </a:buClr>
              <a:buSzPts val="1100"/>
              <a:buFont typeface="Arial"/>
              <a:buNone/>
            </a:pPr>
            <a:r>
              <a:rPr lang="en"/>
              <a:t>Finally, for the Cooling Tower, it could be due to leaks or high usage due to the hot weather in Singapore.</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25eb65d4a1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25eb65d4a1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to Card access,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25eb65d4a1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25eb65d4a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Card Access, this is the previous Alteryx solution completed in assignment 2 which had little annotations and the final “cleaned” dataset lacked certain features.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25f1718867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25f1718867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assignment, the Alteryx solution was improved by using annotations and the different tools were also grouped into different boxes. Null  rows were removed and 3 new columns were created; </a:t>
            </a:r>
            <a:r>
              <a:rPr lang="en">
                <a:solidFill>
                  <a:schemeClr val="dk1"/>
                </a:solidFill>
              </a:rPr>
              <a:t>locations in Ngee Ann Polytechnic were grouped based on Zone numbers to create the ‘Zone’ column and Each zone was then assigned longitude and latitude coordinates. Longitude and latitude columns were hence created.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25eb65d4a1c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0" name="Google Shape;2300;g25eb65d4a1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Card Access dashboard completed for the previous assignment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25eb65d4a1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25eb65d4a1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improve on the previous dashboard, a new color palette was implemented which is much more soothing for the eyes. The initial stacked column chart has also been changed to a line chart and data labels were added to every visual. The slicers on top have also been redesigned, making it more user friendly.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25f1718867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25f1718867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on, a new dashboard page was also created to input new visuals. A new map visual was created using the new longitude and latitude columns created on Alteryx. This visual shows the number of transactions in each zone. A line chart and stacked column chart was also created, showing the number of transactions per hour and average number of transactions per day respectively.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25eb65d4a1c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25eb65d4a1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crucial findings from this project include the time interval with the highest card access activity, the top 3 locations with the highest potential security risk, as well as the top 3 CardIDs with the most “Door Left Opened Alarm” transactions.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By identifying high-risk hours and locations with increased card access activity, facility managers can implement targeted security measures to ensure the safety of campus personnel and protect valuable assets. The ability to address individuals triggering "Door Left Opened Alarm" statuses empowers facility managers to take proactive measures in minimizing security breaches and unauthorized access. These insights enhance the overall efficiency of facility management practices, creating a safer and more secure campus environment.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25eb65d4a1c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25eb65d4a1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804e9800b4_0_1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25eb65d4a1c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25eb65d4a1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my data cleaning in phase 1 with Jupyter.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25f1718867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25f1718867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my data cleaning with alteryx for phase 2. I changed as I was dealing with a large number of data sets. </a:t>
            </a:r>
            <a:r>
              <a:rPr lang="en">
                <a:solidFill>
                  <a:schemeClr val="dk1"/>
                </a:solidFill>
              </a:rPr>
              <a:t>I used the data that is in 2022.</a:t>
            </a:r>
            <a:r>
              <a:rPr lang="en"/>
              <a:t> As there are 2 different formats, I merged the ones with the old format together, I also did this for the new datasets.I used select tool to select and rename my columns, data cleansing tool to remove null and trailing whitespaces. I used the filter tool to remove null inputs for certain columns. The text to columns tool was used for me to separate date and time.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25f1718867a_3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25f1718867a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making the formats for the old and new datasets the same, I merged them and followed by removing null inputs for category, department, issue and incorrect inputs using the filter tool.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25f1718867a_3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25f1718867a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my last step in data cleaning, I did Natural Language Processing. The first function is used to remove the punctuation and tokenize the text before stemming or lemmatizing the text.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25f1718867a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25f1718867a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 tried removing stop words but the results were not good. I compared between Lemmatization and Stemming, in the end, stemming did a better job even though lemmatization usually is the better option.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g25eb65d4a1c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9" name="Google Shape;2369;g25eb65d4a1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my dashboards before.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25eb65d4a1c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25eb65d4a1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25eb65d4a1c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25eb65d4a1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25f1718867a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25f1718867a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my dashboards after. Main changes include the dashboard of incomplete reports, changing from making one dashboard for each category to one single dashboard where users can navigate through the different categories by using the slicer.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25f1718867a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25f1718867a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25eb65d4a1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25eb65d4a1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25f1718867a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25f1718867a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25f1718867a_3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25f1718867a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my key insights from the dashboards. (Read off slide)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25eb65d4a1c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25eb65d4a1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Google Shape;2415;g25eb65d4a1c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6" name="Google Shape;2416;g25eb65d4a1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canteen crowd, I made some changes to my Alteryx workflow. This is what it looks like before.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25f1718867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3" name="Google Shape;2423;g25f1718867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this is what it looks like after. I found the canteen coordinates from an online map.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25eb65d4a1c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25eb65d4a1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energy consumption overview, this is what it looks like before.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25f171883b5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25f171883b5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what it looks like after. The main changes are the map, and the percent bar charts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25eb65d4a1c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4" name="Google Shape;2444;g25eb65d4a1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Canteen Crowd (CC)</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Regarding the column chart in CC, it is observed that Thursdays have the greatest number of people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25f1718867a_7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25f1718867a_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Using the same column chart above, Wednesdays have the least number of people. This reduction is partly due to students from the School of ICT having online asynchronous classes on Wednesdays. Food vendors could reduce the amount of food to prepare, and the number of cleaners could also be reduced.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25f1718867a_7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25f1718867a_7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Regarding the map chart in CC, B73 has the greatest number of people at 1498, followed by B51 with 1426, and B27 with 1009.</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86fa6133bc_4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energy consumption, I made some changes to my Alteryx workflow. This is what it looks like before.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25f1718867a_7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25f1718867a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Regarding the earlier charts from CC, B22 is the lowest of all of them. B22 has 4.5 k patrons on average on Thursday noon. A possible solution to attract more students to B22 is moving some stalls. Currently, B22 has several vacant lots as compared to the other canteens which are fully occupied with food stalls. Thus, moving 1 or 2 food stalls from either B51, B73, or both to B22 could spread out traffic across each canteen</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5eb65d4a1c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25eb65d4a1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25eb65d4a1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25eb65d4a1c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the alteryx solution regarding toilet frequency, the main body was not changed as the output was able to help me create the visuals that I wanted. The only difference is that annotations were added to each tool, explaining the purpose of it.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25eb65d4a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25eb65d4a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dashboard that was created in the past.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25eb65d4a1c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25eb65d4a1c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final dashboard created where it provides facility manager insights on how they can better allocate the cleaning team to improve cleaning efficiency and effectiveness. For example, the bar chart shown above shows that Z4 has the most number of visitors and Z3 has the least. To improve the cleaning efficiency and effectiveness, facility manager can allocate lesser man power to Z3 and more manpower to Z4 instead.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25eb65d4a1c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25eb65d4a1c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second component for toilet utilization, it is the feedbacks given by user. The above shown the updated alteryx solution with annotations on it.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25eb65d4a1c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25eb65d4a1c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dashboard created for Toilet Feedback back then.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g25eb65d4a1c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6" name="Google Shape;2516;g25eb65d4a1c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final toilet feedback dashboard created where it shows facility managers about the feedback given by user. For example, in the donut chart it was shown that majority of the feedbacks given are regarding smelly cubicle. Facility managers can then notify the cleaning team about users giving feedback regarding smelly cubicles. The cleaning team can then pay more attention to this issue to improve the overall toilet user experience.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g25eb65d4a1c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3" name="Google Shape;2523;g25eb65d4a1c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25eb65d4a1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25eb65d4a1c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to solar energy, there are also 2 components to it. The first component is energy production, and the above shows the alteryx solution with annotations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f1718867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f1718867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this is what it looks like after. I made references to SP Group’s electrical tariff prices.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25eb65d4a1c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25eb65d4a1c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dashboard created back then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25eb65d4a1c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25eb65d4a1c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final dashboard created, providing facility managers with insights regarding the inverters. For example, the column charts have shown the energy produced across all the different inverters. On average, the total energy produced should be approximately 100k. However, there are 2 inverters that are underperforming. Facility managers can then conduct maintenance to check if there are any faults between the different inverters. As for the chart below, it shows the forecasted energy produce for the subsequent years and this is beneficial for facility managers in terms of reducing the school’s electrical bill.</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25eb65d4a1c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0" name="Google Shape;2550;g25eb65d4a1c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to the second component, this is the alteryx solution for solar cumulative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25eb65d4a1c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25eb65d4a1c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dashboard created back then.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25eb65d4a1c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25eb65d4a1c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final dashboard created where it will provide facility managers with insights regarding the performance of the different solar panel. For example, the column chart shows the total power accumulated across the different solar panels. In this case, we can see that the worse performing panels have only accumulated 33m power. Facility managers can then conduct maintenance to see if there are any faults regarding the solar panel. However, facility managers have to keep in mind that the surface area of solar panel affects the total power accumulated.</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25eb65d4a1c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25eb65d4a1c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have included a Telegram bot, which shows all the facilities' dashboard.</a:t>
            </a:r>
            <a:endParaRPr/>
          </a:p>
          <a:p>
            <a:pPr marL="0" lvl="0" indent="0" algn="l" rtl="0">
              <a:spcBef>
                <a:spcPts val="0"/>
              </a:spcBef>
              <a:spcAft>
                <a:spcPts val="0"/>
              </a:spcAft>
              <a:buNone/>
            </a:pPr>
            <a:r>
              <a:rPr lang="en"/>
              <a:t>Simply initiate the bot, select the facility that we want to see, in this example, we picked “6” which is Canteen Crowd, and it will show the dashboard.</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25eb65d4a1c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25eb65d4a1c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velocity chart, from sprint 4 to 5, there was a bit of a slowdown due to submissions for assignments.</a:t>
            </a:r>
            <a:endParaRPr/>
          </a:p>
          <a:p>
            <a:pPr marL="0" lvl="0" indent="0" algn="l" rtl="0">
              <a:spcBef>
                <a:spcPts val="0"/>
              </a:spcBef>
              <a:spcAft>
                <a:spcPts val="0"/>
              </a:spcAft>
              <a:buNone/>
            </a:pPr>
            <a:endParaRPr/>
          </a:p>
          <a:p>
            <a:pPr marL="0" lvl="0" indent="0" algn="l" rtl="0">
              <a:spcBef>
                <a:spcPts val="0"/>
              </a:spcBef>
              <a:spcAft>
                <a:spcPts val="0"/>
              </a:spcAft>
              <a:buNone/>
            </a:pPr>
            <a:r>
              <a:rPr lang="en"/>
              <a:t>As for the burndown chart, we completed most user stories by asg 2. In the 3rd and 4th sprint, we focused on cleaning the phase 2 datasets and how to better answer the user stories.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25f171883b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25f171883b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contribution table. The tasks and user story points are taken from our group’s Trello Board.</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25eb65d4a1c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2" name="Google Shape;2592;g25eb65d4a1c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is the end of our presentation. Thank you.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25eb65d4a1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25eb65d4a1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energy consumption overview, this is what it looks like before.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25f171883b5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25f171883b5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what it looks like after. The main changes are the gauge chart to compliment the card showing the date with highest consumption, and the heatmap showing how month and day of week affects energy consumption.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25eb65d4a1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25eb65d4a1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energy pricing overview, this is what it looks like before.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grpSp>
        <p:nvGrpSpPr>
          <p:cNvPr id="1686" name="Google Shape;1686;p33"/>
          <p:cNvGrpSpPr/>
          <p:nvPr/>
        </p:nvGrpSpPr>
        <p:grpSpPr>
          <a:xfrm>
            <a:off x="136810" y="959819"/>
            <a:ext cx="5343540" cy="4183680"/>
            <a:chOff x="469775" y="238125"/>
            <a:chExt cx="6679425" cy="5229600"/>
          </a:xfrm>
        </p:grpSpPr>
        <p:sp>
          <p:nvSpPr>
            <p:cNvPr id="1687" name="Google Shape;1687;p33"/>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3"/>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3"/>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3"/>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3"/>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3"/>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3"/>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3"/>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3"/>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3"/>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3"/>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3"/>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3"/>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3"/>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3"/>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3"/>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3"/>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3"/>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3"/>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3"/>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3"/>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3"/>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3"/>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3"/>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3"/>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3"/>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3"/>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3"/>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3"/>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3"/>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3"/>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3"/>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3"/>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3"/>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3"/>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3"/>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3"/>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3"/>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3"/>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3"/>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3"/>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3"/>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0" name="Google Shape;1880;p33"/>
          <p:cNvSpPr txBox="1">
            <a:spLocks noGrp="1"/>
          </p:cNvSpPr>
          <p:nvPr>
            <p:ph type="ctrTitle"/>
          </p:nvPr>
        </p:nvSpPr>
        <p:spPr>
          <a:xfrm>
            <a:off x="5105675" y="1511274"/>
            <a:ext cx="3407400" cy="201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900"/>
              <a:t>Data Science Capstone Project Assignment 3</a:t>
            </a:r>
            <a:endParaRPr sz="3900">
              <a:solidFill>
                <a:schemeClr val="dk2"/>
              </a:solidFill>
            </a:endParaRPr>
          </a:p>
        </p:txBody>
      </p:sp>
      <p:sp>
        <p:nvSpPr>
          <p:cNvPr id="1881" name="Google Shape;1881;p33"/>
          <p:cNvSpPr txBox="1">
            <a:spLocks noGrp="1"/>
          </p:cNvSpPr>
          <p:nvPr>
            <p:ph type="subTitle" idx="1"/>
          </p:nvPr>
        </p:nvSpPr>
        <p:spPr>
          <a:xfrm>
            <a:off x="5248650" y="3456875"/>
            <a:ext cx="3264300" cy="137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dirty="0"/>
              <a:t>Lim Wee Liang Kelven</a:t>
            </a:r>
            <a:endParaRPr sz="1600" dirty="0"/>
          </a:p>
          <a:p>
            <a:pPr marL="0" lvl="0" indent="0" algn="r" rtl="0">
              <a:spcBef>
                <a:spcPts val="0"/>
              </a:spcBef>
              <a:spcAft>
                <a:spcPts val="0"/>
              </a:spcAft>
              <a:buNone/>
            </a:pPr>
            <a:r>
              <a:rPr lang="en" sz="1600" dirty="0"/>
              <a:t>Wee Xiang Tiew</a:t>
            </a:r>
            <a:endParaRPr sz="1600" dirty="0"/>
          </a:p>
          <a:p>
            <a:pPr marL="0" lvl="0" indent="0" algn="r" rtl="0">
              <a:spcBef>
                <a:spcPts val="0"/>
              </a:spcBef>
              <a:spcAft>
                <a:spcPts val="0"/>
              </a:spcAft>
              <a:buNone/>
            </a:pPr>
            <a:r>
              <a:rPr lang="en" sz="1600" dirty="0"/>
              <a:t>Chua Chow Lee Marcus</a:t>
            </a:r>
            <a:endParaRPr sz="1600" dirty="0"/>
          </a:p>
          <a:p>
            <a:pPr marL="0" lvl="0" indent="0" algn="r" rtl="0">
              <a:spcBef>
                <a:spcPts val="0"/>
              </a:spcBef>
              <a:spcAft>
                <a:spcPts val="0"/>
              </a:spcAft>
              <a:buNone/>
            </a:pPr>
            <a:r>
              <a:rPr lang="en" sz="1600" dirty="0"/>
              <a:t>Jia Xin Ally Koh</a:t>
            </a:r>
            <a:endParaRPr sz="1600" dirty="0"/>
          </a:p>
          <a:p>
            <a:pPr marL="0" lvl="0" indent="0" algn="r" rtl="0">
              <a:spcBef>
                <a:spcPts val="0"/>
              </a:spcBef>
              <a:spcAft>
                <a:spcPts val="0"/>
              </a:spcAft>
              <a:buNone/>
            </a:pPr>
            <a:r>
              <a:rPr lang="en" sz="1600" dirty="0"/>
              <a:t>Muhammad Nuriman</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42"/>
          <p:cNvSpPr txBox="1">
            <a:spLocks noGrp="1"/>
          </p:cNvSpPr>
          <p:nvPr>
            <p:ph type="title"/>
          </p:nvPr>
        </p:nvSpPr>
        <p:spPr>
          <a:xfrm>
            <a:off x="1823475" y="4907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Energy Pricing (GST Inclusive) (After)</a:t>
            </a:r>
            <a:endParaRPr sz="2600"/>
          </a:p>
          <a:p>
            <a:pPr marL="0" lvl="0" indent="0" algn="ctr" rtl="0">
              <a:spcBef>
                <a:spcPts val="0"/>
              </a:spcBef>
              <a:spcAft>
                <a:spcPts val="0"/>
              </a:spcAft>
              <a:buNone/>
            </a:pPr>
            <a:r>
              <a:rPr lang="en" sz="2600">
                <a:solidFill>
                  <a:srgbClr val="1A1A1A"/>
                </a:solidFill>
              </a:rPr>
              <a:t>B	b</a:t>
            </a:r>
            <a:endParaRPr sz="2600">
              <a:solidFill>
                <a:srgbClr val="1A1A1A"/>
              </a:solidFill>
            </a:endParaRPr>
          </a:p>
          <a:p>
            <a:pPr marL="0" lvl="0" indent="0" algn="ctr" rtl="0">
              <a:spcBef>
                <a:spcPts val="0"/>
              </a:spcBef>
              <a:spcAft>
                <a:spcPts val="0"/>
              </a:spcAft>
              <a:buNone/>
            </a:pPr>
            <a:r>
              <a:rPr lang="en" sz="2600">
                <a:solidFill>
                  <a:srgbClr val="1A1A1A"/>
                </a:solidFill>
              </a:rPr>
              <a:t>						</a:t>
            </a:r>
            <a:endParaRPr sz="2600">
              <a:solidFill>
                <a:srgbClr val="1A1A1A"/>
              </a:solidFill>
            </a:endParaRPr>
          </a:p>
          <a:p>
            <a:pPr marL="0" lvl="0" indent="0" algn="ctr" rtl="0">
              <a:spcBef>
                <a:spcPts val="0"/>
              </a:spcBef>
              <a:spcAft>
                <a:spcPts val="0"/>
              </a:spcAft>
              <a:buNone/>
            </a:pPr>
            <a:r>
              <a:rPr lang="en" sz="2600">
                <a:solidFill>
                  <a:srgbClr val="1A1A1A"/>
                </a:solidFill>
              </a:rPr>
              <a:t>	</a:t>
            </a:r>
            <a:endParaRPr sz="2600">
              <a:solidFill>
                <a:srgbClr val="1A1A1A"/>
              </a:solidFill>
            </a:endParaRPr>
          </a:p>
          <a:p>
            <a:pPr marL="0" lvl="0" indent="0" algn="ctr" rtl="0">
              <a:spcBef>
                <a:spcPts val="0"/>
              </a:spcBef>
              <a:spcAft>
                <a:spcPts val="0"/>
              </a:spcAft>
              <a:buNone/>
            </a:pPr>
            <a:endParaRPr sz="2600">
              <a:solidFill>
                <a:srgbClr val="1A1A1A"/>
              </a:solidFill>
            </a:endParaRPr>
          </a:p>
          <a:p>
            <a:pPr marL="0" lvl="0" indent="0" algn="ctr" rtl="0">
              <a:spcBef>
                <a:spcPts val="0"/>
              </a:spcBef>
              <a:spcAft>
                <a:spcPts val="0"/>
              </a:spcAft>
              <a:buNone/>
            </a:pPr>
            <a:endParaRPr sz="2600">
              <a:solidFill>
                <a:srgbClr val="1A1A1A"/>
              </a:solidFill>
            </a:endParaRPr>
          </a:p>
          <a:p>
            <a:pPr marL="0" lvl="0" indent="0" algn="ctr" rtl="0">
              <a:spcBef>
                <a:spcPts val="0"/>
              </a:spcBef>
              <a:spcAft>
                <a:spcPts val="0"/>
              </a:spcAft>
              <a:buNone/>
            </a:pPr>
            <a:r>
              <a:rPr lang="en" sz="2600">
                <a:solidFill>
                  <a:srgbClr val="1A1A1A"/>
                </a:solidFill>
              </a:rPr>
              <a:t>		</a:t>
            </a:r>
            <a:endParaRPr sz="2600">
              <a:solidFill>
                <a:srgbClr val="1A1A1A"/>
              </a:solidFill>
            </a:endParaRPr>
          </a:p>
          <a:p>
            <a:pPr marL="0" lvl="0" indent="0" algn="ctr" rtl="0">
              <a:spcBef>
                <a:spcPts val="0"/>
              </a:spcBef>
              <a:spcAft>
                <a:spcPts val="0"/>
              </a:spcAft>
              <a:buNone/>
            </a:pPr>
            <a:endParaRPr sz="2600">
              <a:solidFill>
                <a:srgbClr val="1A1A1A"/>
              </a:solidFill>
            </a:endParaRPr>
          </a:p>
        </p:txBody>
      </p:sp>
      <p:pic>
        <p:nvPicPr>
          <p:cNvPr id="2193" name="Google Shape;2193;p42"/>
          <p:cNvPicPr preferRelativeResize="0"/>
          <p:nvPr/>
        </p:nvPicPr>
        <p:blipFill>
          <a:blip r:embed="rId3">
            <a:alphaModFix/>
          </a:blip>
          <a:stretch>
            <a:fillRect/>
          </a:stretch>
        </p:blipFill>
        <p:spPr>
          <a:xfrm>
            <a:off x="1049661" y="911025"/>
            <a:ext cx="7044700" cy="4052050"/>
          </a:xfrm>
          <a:prstGeom prst="rect">
            <a:avLst/>
          </a:prstGeom>
          <a:noFill/>
          <a:ln>
            <a:noFill/>
          </a:ln>
        </p:spPr>
      </p:pic>
      <p:sp>
        <p:nvSpPr>
          <p:cNvPr id="2194" name="Google Shape;2194;p42"/>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4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Insights</a:t>
            </a:r>
            <a:endParaRPr sz="2600"/>
          </a:p>
        </p:txBody>
      </p:sp>
      <p:sp>
        <p:nvSpPr>
          <p:cNvPr id="2200" name="Google Shape;2200;p43"/>
          <p:cNvSpPr txBox="1"/>
          <p:nvPr/>
        </p:nvSpPr>
        <p:spPr>
          <a:xfrm>
            <a:off x="944925" y="3827000"/>
            <a:ext cx="72540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500">
                <a:solidFill>
                  <a:schemeClr val="dk1"/>
                </a:solidFill>
                <a:latin typeface="Fjalla One"/>
                <a:ea typeface="Fjalla One"/>
                <a:cs typeface="Fjalla One"/>
                <a:sym typeface="Fjalla One"/>
              </a:rPr>
              <a:t>In 2022, </a:t>
            </a:r>
            <a:r>
              <a:rPr lang="en" sz="1500" u="sng">
                <a:solidFill>
                  <a:schemeClr val="dk1"/>
                </a:solidFill>
                <a:latin typeface="Fjalla One"/>
                <a:ea typeface="Fjalla One"/>
                <a:cs typeface="Fjalla One"/>
                <a:sym typeface="Fjalla One"/>
              </a:rPr>
              <a:t>Apr, May, Jul, and Nov</a:t>
            </a:r>
            <a:r>
              <a:rPr lang="en" sz="1500">
                <a:solidFill>
                  <a:schemeClr val="dk1"/>
                </a:solidFill>
                <a:latin typeface="Fjalla One"/>
                <a:ea typeface="Fjalla One"/>
                <a:cs typeface="Fjalla One"/>
                <a:sym typeface="Fjalla One"/>
              </a:rPr>
              <a:t> had higher energy consumption, but did not exceed 90% capacity.</a:t>
            </a:r>
            <a:endParaRPr sz="1500">
              <a:solidFill>
                <a:schemeClr val="dk1"/>
              </a:solidFill>
              <a:latin typeface="Fjalla One"/>
              <a:ea typeface="Fjalla One"/>
              <a:cs typeface="Fjalla One"/>
              <a:sym typeface="Fjalla One"/>
            </a:endParaRPr>
          </a:p>
        </p:txBody>
      </p:sp>
      <p:sp>
        <p:nvSpPr>
          <p:cNvPr id="2201" name="Google Shape;2201;p43"/>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pic>
        <p:nvPicPr>
          <p:cNvPr id="2202" name="Google Shape;2202;p43"/>
          <p:cNvPicPr preferRelativeResize="0"/>
          <p:nvPr/>
        </p:nvPicPr>
        <p:blipFill>
          <a:blip r:embed="rId3">
            <a:alphaModFix/>
          </a:blip>
          <a:stretch>
            <a:fillRect/>
          </a:stretch>
        </p:blipFill>
        <p:spPr>
          <a:xfrm>
            <a:off x="944925" y="911028"/>
            <a:ext cx="3017177" cy="2611172"/>
          </a:xfrm>
          <a:prstGeom prst="rect">
            <a:avLst/>
          </a:prstGeom>
          <a:noFill/>
          <a:ln>
            <a:noFill/>
          </a:ln>
        </p:spPr>
      </p:pic>
      <p:pic>
        <p:nvPicPr>
          <p:cNvPr id="2203" name="Google Shape;2203;p43"/>
          <p:cNvPicPr preferRelativeResize="0"/>
          <p:nvPr/>
        </p:nvPicPr>
        <p:blipFill>
          <a:blip r:embed="rId4">
            <a:alphaModFix/>
          </a:blip>
          <a:stretch>
            <a:fillRect/>
          </a:stretch>
        </p:blipFill>
        <p:spPr>
          <a:xfrm>
            <a:off x="4151302" y="911028"/>
            <a:ext cx="3495831" cy="26111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4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Insights</a:t>
            </a:r>
            <a:endParaRPr sz="2600"/>
          </a:p>
        </p:txBody>
      </p:sp>
      <p:sp>
        <p:nvSpPr>
          <p:cNvPr id="2209" name="Google Shape;2209;p44"/>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pic>
        <p:nvPicPr>
          <p:cNvPr id="2210" name="Google Shape;2210;p44"/>
          <p:cNvPicPr preferRelativeResize="0"/>
          <p:nvPr/>
        </p:nvPicPr>
        <p:blipFill>
          <a:blip r:embed="rId3">
            <a:alphaModFix/>
          </a:blip>
          <a:stretch>
            <a:fillRect/>
          </a:stretch>
        </p:blipFill>
        <p:spPr>
          <a:xfrm>
            <a:off x="1102726" y="1525129"/>
            <a:ext cx="6938525" cy="1483646"/>
          </a:xfrm>
          <a:prstGeom prst="rect">
            <a:avLst/>
          </a:prstGeom>
          <a:noFill/>
          <a:ln>
            <a:noFill/>
          </a:ln>
        </p:spPr>
      </p:pic>
      <p:sp>
        <p:nvSpPr>
          <p:cNvPr id="2211" name="Google Shape;2211;p44"/>
          <p:cNvSpPr txBox="1"/>
          <p:nvPr/>
        </p:nvSpPr>
        <p:spPr>
          <a:xfrm>
            <a:off x="944925" y="3522200"/>
            <a:ext cx="7254000" cy="11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Fjalla One"/>
                <a:ea typeface="Fjalla One"/>
                <a:cs typeface="Fjalla One"/>
                <a:sym typeface="Fjalla One"/>
              </a:rPr>
              <a:t>This is a comparison between the actual contracted capacity and my predicted capacity.</a:t>
            </a:r>
            <a:endParaRPr sz="1500">
              <a:solidFill>
                <a:schemeClr val="dk1"/>
              </a:solidFill>
              <a:latin typeface="Fjalla One"/>
              <a:ea typeface="Fjalla One"/>
              <a:cs typeface="Fjalla One"/>
              <a:sym typeface="Fjalla One"/>
            </a:endParaRPr>
          </a:p>
          <a:p>
            <a:pPr marL="0" lvl="0" indent="0" algn="l" rtl="0">
              <a:lnSpc>
                <a:spcPct val="115000"/>
              </a:lnSpc>
              <a:spcBef>
                <a:spcPts val="1200"/>
              </a:spcBef>
              <a:spcAft>
                <a:spcPts val="1200"/>
              </a:spcAft>
              <a:buNone/>
            </a:pPr>
            <a:r>
              <a:rPr lang="en" sz="1500">
                <a:solidFill>
                  <a:schemeClr val="dk1"/>
                </a:solidFill>
                <a:latin typeface="Fjalla One"/>
                <a:ea typeface="Fjalla One"/>
                <a:cs typeface="Fjalla One"/>
                <a:sym typeface="Fjalla One"/>
              </a:rPr>
              <a:t>Instead of having a static capacity throughout the year, the capacity can be adjusted monthly to just meet expected demand.</a:t>
            </a:r>
            <a:endParaRPr sz="1500">
              <a:solidFill>
                <a:schemeClr val="dk1"/>
              </a:solidFill>
              <a:latin typeface="Fjalla One"/>
              <a:ea typeface="Fjalla One"/>
              <a:cs typeface="Fjalla One"/>
              <a:sym typeface="Fjalla O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Insights</a:t>
            </a:r>
            <a:endParaRPr sz="2600"/>
          </a:p>
        </p:txBody>
      </p:sp>
      <p:sp>
        <p:nvSpPr>
          <p:cNvPr id="2217" name="Google Shape;2217;p45"/>
          <p:cNvSpPr txBox="1"/>
          <p:nvPr/>
        </p:nvSpPr>
        <p:spPr>
          <a:xfrm>
            <a:off x="5357600" y="1361625"/>
            <a:ext cx="2841300" cy="189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Fjalla One"/>
                <a:ea typeface="Fjalla One"/>
                <a:cs typeface="Fjalla One"/>
                <a:sym typeface="Fjalla One"/>
              </a:rPr>
              <a:t>If 2023’s consumption pattern is the same as 2022’s, the contracted capacity can be </a:t>
            </a:r>
            <a:r>
              <a:rPr lang="en" sz="1500" u="sng">
                <a:solidFill>
                  <a:schemeClr val="dk1"/>
                </a:solidFill>
                <a:latin typeface="Fjalla One"/>
                <a:ea typeface="Fjalla One"/>
                <a:cs typeface="Fjalla One"/>
                <a:sym typeface="Fjalla One"/>
              </a:rPr>
              <a:t>reduced by a total of 16,435 kW </a:t>
            </a:r>
            <a:r>
              <a:rPr lang="en" sz="1500">
                <a:solidFill>
                  <a:schemeClr val="dk1"/>
                </a:solidFill>
                <a:latin typeface="Fjalla One"/>
                <a:ea typeface="Fjalla One"/>
                <a:cs typeface="Fjalla One"/>
                <a:sym typeface="Fjalla One"/>
              </a:rPr>
              <a:t>leading to a savings of </a:t>
            </a:r>
            <a:r>
              <a:rPr lang="en" sz="1500" u="sng">
                <a:solidFill>
                  <a:schemeClr val="dk1"/>
                </a:solidFill>
                <a:latin typeface="Fjalla One"/>
                <a:ea typeface="Fjalla One"/>
                <a:cs typeface="Fjalla One"/>
                <a:sym typeface="Fjalla One"/>
              </a:rPr>
              <a:t>$200,770</a:t>
            </a:r>
            <a:r>
              <a:rPr lang="en" sz="1500">
                <a:solidFill>
                  <a:schemeClr val="dk1"/>
                </a:solidFill>
                <a:latin typeface="Fjalla One"/>
                <a:ea typeface="Fjalla One"/>
                <a:cs typeface="Fjalla One"/>
                <a:sym typeface="Fjalla One"/>
              </a:rPr>
              <a:t>.</a:t>
            </a:r>
            <a:endParaRPr sz="1500">
              <a:solidFill>
                <a:schemeClr val="dk1"/>
              </a:solidFill>
              <a:latin typeface="Fjalla One"/>
              <a:ea typeface="Fjalla One"/>
              <a:cs typeface="Fjalla One"/>
              <a:sym typeface="Fjalla One"/>
            </a:endParaRPr>
          </a:p>
          <a:p>
            <a:pPr marL="0" lvl="0" indent="0" algn="l" rtl="0">
              <a:lnSpc>
                <a:spcPct val="115000"/>
              </a:lnSpc>
              <a:spcBef>
                <a:spcPts val="1200"/>
              </a:spcBef>
              <a:spcAft>
                <a:spcPts val="1200"/>
              </a:spcAft>
              <a:buNone/>
            </a:pPr>
            <a:endParaRPr sz="1500">
              <a:solidFill>
                <a:schemeClr val="dk1"/>
              </a:solidFill>
              <a:latin typeface="Fjalla One"/>
              <a:ea typeface="Fjalla One"/>
              <a:cs typeface="Fjalla One"/>
              <a:sym typeface="Fjalla One"/>
            </a:endParaRPr>
          </a:p>
        </p:txBody>
      </p:sp>
      <p:sp>
        <p:nvSpPr>
          <p:cNvPr id="2218" name="Google Shape;2218;p45"/>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pic>
        <p:nvPicPr>
          <p:cNvPr id="2219" name="Google Shape;2219;p45"/>
          <p:cNvPicPr preferRelativeResize="0"/>
          <p:nvPr/>
        </p:nvPicPr>
        <p:blipFill>
          <a:blip r:embed="rId3">
            <a:alphaModFix/>
          </a:blip>
          <a:stretch>
            <a:fillRect/>
          </a:stretch>
        </p:blipFill>
        <p:spPr>
          <a:xfrm>
            <a:off x="908125" y="1221649"/>
            <a:ext cx="4348425" cy="356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Insights</a:t>
            </a:r>
            <a:endParaRPr sz="2600"/>
          </a:p>
        </p:txBody>
      </p:sp>
      <p:sp>
        <p:nvSpPr>
          <p:cNvPr id="2225" name="Google Shape;2225;p46"/>
          <p:cNvSpPr txBox="1"/>
          <p:nvPr/>
        </p:nvSpPr>
        <p:spPr>
          <a:xfrm>
            <a:off x="945000" y="3661425"/>
            <a:ext cx="7254000" cy="83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chemeClr val="dk1"/>
                </a:solidFill>
                <a:latin typeface="Fjalla One"/>
                <a:ea typeface="Fjalla One"/>
                <a:cs typeface="Fjalla One"/>
                <a:sym typeface="Fjalla One"/>
              </a:rPr>
              <a:t>With this reduced capacity, the school might hit 90% capacity during </a:t>
            </a:r>
            <a:r>
              <a:rPr lang="en" sz="1500" u="sng">
                <a:solidFill>
                  <a:schemeClr val="dk1"/>
                </a:solidFill>
                <a:latin typeface="Fjalla One"/>
                <a:ea typeface="Fjalla One"/>
                <a:cs typeface="Fjalla One"/>
                <a:sym typeface="Fjalla One"/>
              </a:rPr>
              <a:t>Feb, May, and Nov</a:t>
            </a:r>
            <a:r>
              <a:rPr lang="en" sz="1500">
                <a:solidFill>
                  <a:schemeClr val="dk1"/>
                </a:solidFill>
                <a:latin typeface="Fjalla One"/>
                <a:ea typeface="Fjalla One"/>
                <a:cs typeface="Fjalla One"/>
                <a:sym typeface="Fjalla One"/>
              </a:rPr>
              <a:t>.</a:t>
            </a:r>
            <a:endParaRPr sz="1500">
              <a:solidFill>
                <a:schemeClr val="dk1"/>
              </a:solidFill>
              <a:latin typeface="Fjalla One"/>
              <a:ea typeface="Fjalla One"/>
              <a:cs typeface="Fjalla One"/>
              <a:sym typeface="Fjalla One"/>
            </a:endParaRPr>
          </a:p>
          <a:p>
            <a:pPr marL="0" lvl="0" indent="0" algn="l" rtl="0">
              <a:lnSpc>
                <a:spcPct val="115000"/>
              </a:lnSpc>
              <a:spcBef>
                <a:spcPts val="1200"/>
              </a:spcBef>
              <a:spcAft>
                <a:spcPts val="1200"/>
              </a:spcAft>
              <a:buNone/>
            </a:pPr>
            <a:endParaRPr sz="1500">
              <a:solidFill>
                <a:schemeClr val="dk1"/>
              </a:solidFill>
              <a:latin typeface="Fjalla One"/>
              <a:ea typeface="Fjalla One"/>
              <a:cs typeface="Fjalla One"/>
              <a:sym typeface="Fjalla One"/>
            </a:endParaRPr>
          </a:p>
        </p:txBody>
      </p:sp>
      <p:sp>
        <p:nvSpPr>
          <p:cNvPr id="2226" name="Google Shape;2226;p46"/>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pic>
        <p:nvPicPr>
          <p:cNvPr id="2227" name="Google Shape;2227;p46"/>
          <p:cNvPicPr preferRelativeResize="0"/>
          <p:nvPr/>
        </p:nvPicPr>
        <p:blipFill>
          <a:blip r:embed="rId3">
            <a:alphaModFix/>
          </a:blip>
          <a:stretch>
            <a:fillRect/>
          </a:stretch>
        </p:blipFill>
        <p:spPr>
          <a:xfrm>
            <a:off x="1102726" y="1829929"/>
            <a:ext cx="6938525" cy="14836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47"/>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Insights</a:t>
            </a:r>
            <a:endParaRPr sz="2600"/>
          </a:p>
        </p:txBody>
      </p:sp>
      <p:sp>
        <p:nvSpPr>
          <p:cNvPr id="2233" name="Google Shape;2233;p47"/>
          <p:cNvSpPr txBox="1"/>
          <p:nvPr/>
        </p:nvSpPr>
        <p:spPr>
          <a:xfrm>
            <a:off x="944925" y="1166450"/>
            <a:ext cx="7254000" cy="20934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dk1"/>
              </a:buClr>
              <a:buSzPts val="1500"/>
              <a:buFont typeface="Fjalla One"/>
              <a:buChar char="❏"/>
            </a:pPr>
            <a:r>
              <a:rPr lang="en" sz="1500">
                <a:solidFill>
                  <a:schemeClr val="dk1"/>
                </a:solidFill>
                <a:latin typeface="Fjalla One"/>
                <a:ea typeface="Fjalla One"/>
                <a:cs typeface="Fjalla One"/>
                <a:sym typeface="Fjalla One"/>
              </a:rPr>
              <a:t>Not enough information to predict 2024’s contracted capacity.</a:t>
            </a:r>
            <a:endParaRPr sz="1500">
              <a:solidFill>
                <a:schemeClr val="dk1"/>
              </a:solidFill>
              <a:latin typeface="Fjalla One"/>
              <a:ea typeface="Fjalla One"/>
              <a:cs typeface="Fjalla One"/>
              <a:sym typeface="Fjalla One"/>
            </a:endParaRPr>
          </a:p>
          <a:p>
            <a:pPr marL="457200" lvl="0" indent="0" algn="l" rtl="0">
              <a:lnSpc>
                <a:spcPct val="115000"/>
              </a:lnSpc>
              <a:spcBef>
                <a:spcPts val="1200"/>
              </a:spcBef>
              <a:spcAft>
                <a:spcPts val="0"/>
              </a:spcAft>
              <a:buNone/>
            </a:pPr>
            <a:endParaRPr sz="1500">
              <a:solidFill>
                <a:schemeClr val="dk1"/>
              </a:solidFill>
              <a:latin typeface="Fjalla One"/>
              <a:ea typeface="Fjalla One"/>
              <a:cs typeface="Fjalla One"/>
              <a:sym typeface="Fjalla One"/>
            </a:endParaRPr>
          </a:p>
          <a:p>
            <a:pPr marL="457200" lvl="0" indent="-323850" algn="l" rtl="0">
              <a:lnSpc>
                <a:spcPct val="115000"/>
              </a:lnSpc>
              <a:spcBef>
                <a:spcPts val="1200"/>
              </a:spcBef>
              <a:spcAft>
                <a:spcPts val="0"/>
              </a:spcAft>
              <a:buClr>
                <a:schemeClr val="dk1"/>
              </a:buClr>
              <a:buSzPts val="1500"/>
              <a:buFont typeface="Fjalla One"/>
              <a:buChar char="❏"/>
            </a:pPr>
            <a:r>
              <a:rPr lang="en" sz="1500">
                <a:solidFill>
                  <a:schemeClr val="dk1"/>
                </a:solidFill>
                <a:latin typeface="Fjalla One"/>
                <a:ea typeface="Fjalla One"/>
                <a:cs typeface="Fjalla One"/>
                <a:sym typeface="Fjalla One"/>
              </a:rPr>
              <a:t>If the school saves 100 - 200 kW per month, it could save 1200 - 2400 kW in 2024.</a:t>
            </a:r>
            <a:endParaRPr sz="1500">
              <a:solidFill>
                <a:schemeClr val="dk1"/>
              </a:solidFill>
              <a:latin typeface="Fjalla One"/>
              <a:ea typeface="Fjalla One"/>
              <a:cs typeface="Fjalla One"/>
              <a:sym typeface="Fjalla One"/>
            </a:endParaRPr>
          </a:p>
          <a:p>
            <a:pPr marL="0" lvl="0" indent="0" algn="l" rtl="0">
              <a:lnSpc>
                <a:spcPct val="115000"/>
              </a:lnSpc>
              <a:spcBef>
                <a:spcPts val="1200"/>
              </a:spcBef>
              <a:spcAft>
                <a:spcPts val="0"/>
              </a:spcAft>
              <a:buNone/>
            </a:pPr>
            <a:endParaRPr sz="1500">
              <a:solidFill>
                <a:schemeClr val="dk1"/>
              </a:solidFill>
              <a:latin typeface="Fjalla One"/>
              <a:ea typeface="Fjalla One"/>
              <a:cs typeface="Fjalla One"/>
              <a:sym typeface="Fjalla One"/>
            </a:endParaRPr>
          </a:p>
          <a:p>
            <a:pPr marL="457200" lvl="0" indent="-323850" algn="l" rtl="0">
              <a:lnSpc>
                <a:spcPct val="115000"/>
              </a:lnSpc>
              <a:spcBef>
                <a:spcPts val="1200"/>
              </a:spcBef>
              <a:spcAft>
                <a:spcPts val="0"/>
              </a:spcAft>
              <a:buClr>
                <a:schemeClr val="dk1"/>
              </a:buClr>
              <a:buSzPts val="1500"/>
              <a:buFont typeface="Fjalla One"/>
              <a:buChar char="❏"/>
            </a:pPr>
            <a:r>
              <a:rPr lang="en" sz="1500">
                <a:solidFill>
                  <a:schemeClr val="dk1"/>
                </a:solidFill>
                <a:latin typeface="Fjalla One"/>
                <a:ea typeface="Fjalla One"/>
                <a:cs typeface="Fjalla One"/>
                <a:sym typeface="Fjalla One"/>
              </a:rPr>
              <a:t>Saves $17,424 - $34,848 in 2024</a:t>
            </a:r>
            <a:endParaRPr sz="1500">
              <a:solidFill>
                <a:schemeClr val="dk1"/>
              </a:solidFill>
              <a:latin typeface="Fjalla One"/>
              <a:ea typeface="Fjalla One"/>
              <a:cs typeface="Fjalla One"/>
              <a:sym typeface="Fjalla One"/>
            </a:endParaRPr>
          </a:p>
        </p:txBody>
      </p:sp>
      <p:sp>
        <p:nvSpPr>
          <p:cNvPr id="2234" name="Google Shape;2234;p47"/>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4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Water Metering</a:t>
            </a:r>
            <a:endParaRPr sz="5800"/>
          </a:p>
        </p:txBody>
      </p:sp>
      <p:sp>
        <p:nvSpPr>
          <p:cNvPr id="2240" name="Google Shape;2240;p48"/>
          <p:cNvSpPr txBox="1"/>
          <p:nvPr/>
        </p:nvSpPr>
        <p:spPr>
          <a:xfrm>
            <a:off x="3160500" y="3324900"/>
            <a:ext cx="28230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Barlow Semi Condensed"/>
                <a:ea typeface="Barlow Semi Condensed"/>
                <a:cs typeface="Barlow Semi Condensed"/>
                <a:sym typeface="Barlow Semi Condensed"/>
              </a:rPr>
              <a:t>Muhammad Nuriman S10227895A</a:t>
            </a:r>
            <a:endParaRPr sz="1600">
              <a:latin typeface="Barlow Semi Condensed"/>
              <a:ea typeface="Barlow Semi Condensed"/>
              <a:cs typeface="Barlow Semi Condensed"/>
              <a:sym typeface="Barlow Semi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4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Alteryx Solution (Before)</a:t>
            </a:r>
            <a:endParaRPr sz="2600"/>
          </a:p>
        </p:txBody>
      </p:sp>
      <p:pic>
        <p:nvPicPr>
          <p:cNvPr id="2246" name="Google Shape;2246;p49"/>
          <p:cNvPicPr preferRelativeResize="0"/>
          <p:nvPr/>
        </p:nvPicPr>
        <p:blipFill rotWithShape="1">
          <a:blip r:embed="rId3">
            <a:alphaModFix/>
          </a:blip>
          <a:srcRect l="1487" t="15422" r="2543" b="4997"/>
          <a:stretch/>
        </p:blipFill>
        <p:spPr>
          <a:xfrm>
            <a:off x="882588" y="1577438"/>
            <a:ext cx="7378824" cy="1988625"/>
          </a:xfrm>
          <a:prstGeom prst="rect">
            <a:avLst/>
          </a:prstGeom>
          <a:noFill/>
          <a:ln>
            <a:noFill/>
          </a:ln>
        </p:spPr>
      </p:pic>
      <p:sp>
        <p:nvSpPr>
          <p:cNvPr id="2247" name="Google Shape;2247;p49"/>
          <p:cNvSpPr txBox="1"/>
          <p:nvPr/>
        </p:nvSpPr>
        <p:spPr>
          <a:xfrm>
            <a:off x="6552900" y="0"/>
            <a:ext cx="185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By: Muhammad Nuriman</a:t>
            </a:r>
            <a:endParaRPr>
              <a:latin typeface="Barlow Semi Condensed"/>
              <a:ea typeface="Barlow Semi Condensed"/>
              <a:cs typeface="Barlow Semi Condensed"/>
              <a:sym typeface="Barlow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50"/>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Alteryx Solution (After)</a:t>
            </a:r>
            <a:endParaRPr sz="2600"/>
          </a:p>
        </p:txBody>
      </p:sp>
      <p:sp>
        <p:nvSpPr>
          <p:cNvPr id="2253" name="Google Shape;2253;p50"/>
          <p:cNvSpPr txBox="1"/>
          <p:nvPr/>
        </p:nvSpPr>
        <p:spPr>
          <a:xfrm>
            <a:off x="6552900" y="0"/>
            <a:ext cx="185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By: Muhammad Nuriman</a:t>
            </a:r>
            <a:endParaRPr>
              <a:latin typeface="Barlow Semi Condensed"/>
              <a:ea typeface="Barlow Semi Condensed"/>
              <a:cs typeface="Barlow Semi Condensed"/>
              <a:sym typeface="Barlow Semi Condensed"/>
            </a:endParaRPr>
          </a:p>
        </p:txBody>
      </p:sp>
      <p:pic>
        <p:nvPicPr>
          <p:cNvPr id="2254" name="Google Shape;2254;p50"/>
          <p:cNvPicPr preferRelativeResize="0"/>
          <p:nvPr/>
        </p:nvPicPr>
        <p:blipFill rotWithShape="1">
          <a:blip r:embed="rId3">
            <a:alphaModFix/>
          </a:blip>
          <a:srcRect t="6646"/>
          <a:stretch/>
        </p:blipFill>
        <p:spPr>
          <a:xfrm>
            <a:off x="923925" y="1550625"/>
            <a:ext cx="7365500" cy="229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51"/>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Dashboard (Before)</a:t>
            </a:r>
            <a:endParaRPr/>
          </a:p>
        </p:txBody>
      </p:sp>
      <p:pic>
        <p:nvPicPr>
          <p:cNvPr id="2260" name="Google Shape;2260;p51"/>
          <p:cNvPicPr preferRelativeResize="0"/>
          <p:nvPr/>
        </p:nvPicPr>
        <p:blipFill>
          <a:blip r:embed="rId3">
            <a:alphaModFix/>
          </a:blip>
          <a:stretch>
            <a:fillRect/>
          </a:stretch>
        </p:blipFill>
        <p:spPr>
          <a:xfrm>
            <a:off x="1063225" y="911025"/>
            <a:ext cx="7017401" cy="3975299"/>
          </a:xfrm>
          <a:prstGeom prst="rect">
            <a:avLst/>
          </a:prstGeom>
          <a:noFill/>
          <a:ln>
            <a:noFill/>
          </a:ln>
        </p:spPr>
      </p:pic>
      <p:sp>
        <p:nvSpPr>
          <p:cNvPr id="2261" name="Google Shape;2261;p51"/>
          <p:cNvSpPr txBox="1"/>
          <p:nvPr/>
        </p:nvSpPr>
        <p:spPr>
          <a:xfrm>
            <a:off x="6552900" y="0"/>
            <a:ext cx="185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By: Muhammad Nuriman</a:t>
            </a:r>
            <a:endParaRPr>
              <a:latin typeface="Barlow Semi Condensed"/>
              <a:ea typeface="Barlow Semi Condensed"/>
              <a:cs typeface="Barlow Semi Condensed"/>
              <a:sym typeface="Barlow Semi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grpSp>
        <p:nvGrpSpPr>
          <p:cNvPr id="1886" name="Google Shape;1886;p34"/>
          <p:cNvGrpSpPr/>
          <p:nvPr/>
        </p:nvGrpSpPr>
        <p:grpSpPr>
          <a:xfrm>
            <a:off x="4506323" y="1529033"/>
            <a:ext cx="4430405" cy="3106404"/>
            <a:chOff x="862950" y="825025"/>
            <a:chExt cx="5862650" cy="4111175"/>
          </a:xfrm>
        </p:grpSpPr>
        <p:sp>
          <p:nvSpPr>
            <p:cNvPr id="1887" name="Google Shape;1887;p34"/>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4"/>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4"/>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4"/>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4"/>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4"/>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4"/>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4"/>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4"/>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4"/>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4"/>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4"/>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4"/>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4"/>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4"/>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4"/>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4"/>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4"/>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4"/>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4"/>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4"/>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4"/>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4"/>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4"/>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4"/>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4"/>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4"/>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4"/>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4"/>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4"/>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4"/>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4"/>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4"/>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4"/>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4"/>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4"/>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4"/>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4"/>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4"/>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4"/>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4"/>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4"/>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4"/>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4"/>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4"/>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4"/>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4"/>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4"/>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4"/>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4"/>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4"/>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4"/>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4"/>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4"/>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4"/>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4"/>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4"/>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4"/>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4"/>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4"/>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4"/>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4"/>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4"/>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4"/>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4"/>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4"/>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4"/>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4"/>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4"/>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4"/>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4"/>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4"/>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4"/>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4"/>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4"/>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4"/>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4"/>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4"/>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4"/>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4"/>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4"/>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4"/>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4"/>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4"/>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4"/>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4"/>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4"/>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4"/>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4"/>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4"/>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4"/>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4"/>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4"/>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4"/>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4"/>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4"/>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4"/>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4"/>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4"/>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4"/>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4"/>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4"/>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4"/>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4"/>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4"/>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4"/>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4"/>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4"/>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4"/>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4"/>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4"/>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4"/>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4"/>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4"/>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4"/>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4"/>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4"/>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4"/>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4"/>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4"/>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4"/>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4"/>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4"/>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4"/>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4"/>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4"/>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4"/>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4"/>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4"/>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4"/>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4"/>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4"/>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4"/>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4"/>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4"/>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4"/>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4"/>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4"/>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4"/>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4"/>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4"/>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4"/>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4"/>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4"/>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4"/>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4"/>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4"/>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4"/>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4"/>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4"/>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4"/>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4"/>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4"/>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4"/>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4"/>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4"/>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4"/>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4"/>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4"/>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4"/>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34"/>
          <p:cNvGrpSpPr/>
          <p:nvPr/>
        </p:nvGrpSpPr>
        <p:grpSpPr>
          <a:xfrm>
            <a:off x="716297" y="1032823"/>
            <a:ext cx="635100" cy="734640"/>
            <a:chOff x="731647" y="573573"/>
            <a:chExt cx="635100" cy="734640"/>
          </a:xfrm>
        </p:grpSpPr>
        <p:grpSp>
          <p:nvGrpSpPr>
            <p:cNvPr id="2097" name="Google Shape;2097;p34"/>
            <p:cNvGrpSpPr/>
            <p:nvPr/>
          </p:nvGrpSpPr>
          <p:grpSpPr>
            <a:xfrm>
              <a:off x="731647" y="573573"/>
              <a:ext cx="635100" cy="635100"/>
              <a:chOff x="917231" y="750460"/>
              <a:chExt cx="635100" cy="635100"/>
            </a:xfrm>
          </p:grpSpPr>
          <p:sp>
            <p:nvSpPr>
              <p:cNvPr id="2098" name="Google Shape;2098;p34"/>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4"/>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34"/>
            <p:cNvGrpSpPr/>
            <p:nvPr/>
          </p:nvGrpSpPr>
          <p:grpSpPr>
            <a:xfrm>
              <a:off x="961679" y="1281213"/>
              <a:ext cx="175013" cy="27000"/>
              <a:chOff x="5662375" y="212375"/>
              <a:chExt cx="175013" cy="27000"/>
            </a:xfrm>
          </p:grpSpPr>
          <p:sp>
            <p:nvSpPr>
              <p:cNvPr id="2101" name="Google Shape;2101;p3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2" name="Google Shape;2102;p3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03" name="Google Shape;2103;p3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04" name="Google Shape;2104;p34"/>
          <p:cNvGrpSpPr/>
          <p:nvPr/>
        </p:nvGrpSpPr>
        <p:grpSpPr>
          <a:xfrm>
            <a:off x="723072" y="2197510"/>
            <a:ext cx="635100" cy="733490"/>
            <a:chOff x="731647" y="1650460"/>
            <a:chExt cx="635100" cy="733490"/>
          </a:xfrm>
        </p:grpSpPr>
        <p:grpSp>
          <p:nvGrpSpPr>
            <p:cNvPr id="2105" name="Google Shape;2105;p34"/>
            <p:cNvGrpSpPr/>
            <p:nvPr/>
          </p:nvGrpSpPr>
          <p:grpSpPr>
            <a:xfrm>
              <a:off x="731647" y="1650460"/>
              <a:ext cx="635100" cy="635100"/>
              <a:chOff x="917231" y="1827973"/>
              <a:chExt cx="635100" cy="635100"/>
            </a:xfrm>
          </p:grpSpPr>
          <p:sp>
            <p:nvSpPr>
              <p:cNvPr id="2106" name="Google Shape;2106;p34"/>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4"/>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34"/>
            <p:cNvGrpSpPr/>
            <p:nvPr/>
          </p:nvGrpSpPr>
          <p:grpSpPr>
            <a:xfrm>
              <a:off x="961679" y="2356951"/>
              <a:ext cx="175013" cy="27000"/>
              <a:chOff x="5662375" y="212375"/>
              <a:chExt cx="175013" cy="27000"/>
            </a:xfrm>
          </p:grpSpPr>
          <p:sp>
            <p:nvSpPr>
              <p:cNvPr id="2109" name="Google Shape;2109;p3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0" name="Google Shape;2110;p3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1" name="Google Shape;2111;p3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2" name="Google Shape;2112;p34"/>
          <p:cNvGrpSpPr/>
          <p:nvPr/>
        </p:nvGrpSpPr>
        <p:grpSpPr>
          <a:xfrm>
            <a:off x="723072" y="3894427"/>
            <a:ext cx="635100" cy="734984"/>
            <a:chOff x="731647" y="2728277"/>
            <a:chExt cx="635100" cy="734984"/>
          </a:xfrm>
        </p:grpSpPr>
        <p:grpSp>
          <p:nvGrpSpPr>
            <p:cNvPr id="2113" name="Google Shape;2113;p34"/>
            <p:cNvGrpSpPr/>
            <p:nvPr/>
          </p:nvGrpSpPr>
          <p:grpSpPr>
            <a:xfrm>
              <a:off x="731647" y="2728277"/>
              <a:ext cx="635100" cy="635100"/>
              <a:chOff x="917231" y="2905502"/>
              <a:chExt cx="635100" cy="635100"/>
            </a:xfrm>
          </p:grpSpPr>
          <p:sp>
            <p:nvSpPr>
              <p:cNvPr id="2114" name="Google Shape;2114;p34"/>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4"/>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34"/>
            <p:cNvGrpSpPr/>
            <p:nvPr/>
          </p:nvGrpSpPr>
          <p:grpSpPr>
            <a:xfrm>
              <a:off x="961679" y="3436260"/>
              <a:ext cx="175013" cy="27000"/>
              <a:chOff x="5662375" y="212375"/>
              <a:chExt cx="175013" cy="27000"/>
            </a:xfrm>
          </p:grpSpPr>
          <p:sp>
            <p:nvSpPr>
              <p:cNvPr id="2117" name="Google Shape;2117;p3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8" name="Google Shape;2118;p3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9" name="Google Shape;2119;p3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20" name="Google Shape;2120;p34"/>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21" name="Google Shape;2121;p34"/>
          <p:cNvSpPr txBox="1">
            <a:spLocks noGrp="1"/>
          </p:cNvSpPr>
          <p:nvPr>
            <p:ph type="subTitle" idx="2"/>
          </p:nvPr>
        </p:nvSpPr>
        <p:spPr>
          <a:xfrm>
            <a:off x="1573450" y="1216052"/>
            <a:ext cx="2615100" cy="3927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Barlow Semi Condensed"/>
              <a:buAutoNum type="arabicPeriod"/>
            </a:pPr>
            <a:r>
              <a:rPr lang="en"/>
              <a:t>Team Introduction</a:t>
            </a:r>
            <a:endParaRPr/>
          </a:p>
          <a:p>
            <a:pPr marL="457200" lvl="0" indent="-317500" algn="l" rtl="0">
              <a:spcBef>
                <a:spcPts val="0"/>
              </a:spcBef>
              <a:spcAft>
                <a:spcPts val="0"/>
              </a:spcAft>
              <a:buSzPts val="1400"/>
              <a:buFont typeface="Barlow Semi Condensed"/>
              <a:buAutoNum type="arabicPeriod"/>
            </a:pPr>
            <a:r>
              <a:rPr lang="en"/>
              <a:t>Architecture Overview</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Individual</a:t>
            </a:r>
            <a:endParaRPr/>
          </a:p>
          <a:p>
            <a:pPr marL="457200" lvl="0" indent="-317500" algn="l" rtl="0">
              <a:spcBef>
                <a:spcPts val="0"/>
              </a:spcBef>
              <a:spcAft>
                <a:spcPts val="0"/>
              </a:spcAft>
              <a:buSzPts val="1400"/>
              <a:buFont typeface="Barlow Semi Condensed"/>
              <a:buAutoNum type="arabicPeriod"/>
            </a:pPr>
            <a:r>
              <a:rPr lang="en"/>
              <a:t>Screenshots of Alteryx Workflows and Power BI dashboards</a:t>
            </a:r>
            <a:endParaRPr/>
          </a:p>
          <a:p>
            <a:pPr marL="457200" lvl="0" indent="-317500" algn="l" rtl="0">
              <a:spcBef>
                <a:spcPts val="0"/>
              </a:spcBef>
              <a:spcAft>
                <a:spcPts val="0"/>
              </a:spcAft>
              <a:buSzPts val="1400"/>
              <a:buFont typeface="Barlow Semi Condensed"/>
              <a:buAutoNum type="arabicPeriod"/>
            </a:pPr>
            <a:r>
              <a:rPr lang="en"/>
              <a:t>Insights</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Team</a:t>
            </a:r>
            <a:endParaRPr/>
          </a:p>
          <a:p>
            <a:pPr marL="457200" lvl="0" indent="-317500" algn="l" rtl="0">
              <a:spcBef>
                <a:spcPts val="0"/>
              </a:spcBef>
              <a:spcAft>
                <a:spcPts val="0"/>
              </a:spcAft>
              <a:buSzPts val="1400"/>
              <a:buFont typeface="Barlow Semi Condensed"/>
              <a:buAutoNum type="arabicPeriod"/>
            </a:pPr>
            <a:r>
              <a:rPr lang="en"/>
              <a:t>Telegram bot</a:t>
            </a:r>
            <a:endParaRPr/>
          </a:p>
          <a:p>
            <a:pPr marL="457200" lvl="0" indent="-317500" algn="l" rtl="0">
              <a:spcBef>
                <a:spcPts val="0"/>
              </a:spcBef>
              <a:spcAft>
                <a:spcPts val="0"/>
              </a:spcAft>
              <a:buSzPts val="1400"/>
              <a:buFont typeface="Barlow Semi Condensed"/>
              <a:buAutoNum type="arabicPeriod"/>
            </a:pPr>
            <a:r>
              <a:rPr lang="en"/>
              <a:t>Scrum artefacts</a:t>
            </a:r>
            <a:endParaRPr/>
          </a:p>
          <a:p>
            <a:pPr marL="0" lvl="0" indent="0" algn="l" rtl="0">
              <a:spcBef>
                <a:spcPts val="0"/>
              </a:spcBef>
              <a:spcAft>
                <a:spcPts val="0"/>
              </a:spcAft>
              <a:buNone/>
            </a:pPr>
            <a:endParaRPr/>
          </a:p>
        </p:txBody>
      </p:sp>
      <p:sp>
        <p:nvSpPr>
          <p:cNvPr id="2122" name="Google Shape;2122;p34"/>
          <p:cNvSpPr txBox="1">
            <a:spLocks noGrp="1"/>
          </p:cNvSpPr>
          <p:nvPr>
            <p:ph type="subTitle" idx="1"/>
          </p:nvPr>
        </p:nvSpPr>
        <p:spPr>
          <a:xfrm>
            <a:off x="1618833" y="88051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Team</a:t>
            </a:r>
            <a:endParaRPr/>
          </a:p>
        </p:txBody>
      </p:sp>
      <p:sp>
        <p:nvSpPr>
          <p:cNvPr id="2123" name="Google Shape;2123;p34"/>
          <p:cNvSpPr txBox="1">
            <a:spLocks noGrp="1"/>
          </p:cNvSpPr>
          <p:nvPr>
            <p:ph type="title" idx="9"/>
          </p:nvPr>
        </p:nvSpPr>
        <p:spPr>
          <a:xfrm>
            <a:off x="798466" y="118162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24" name="Google Shape;2124;p34"/>
          <p:cNvSpPr txBox="1">
            <a:spLocks noGrp="1"/>
          </p:cNvSpPr>
          <p:nvPr>
            <p:ph type="title" idx="13"/>
          </p:nvPr>
        </p:nvSpPr>
        <p:spPr>
          <a:xfrm>
            <a:off x="805241" y="234841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25" name="Google Shape;2125;p34"/>
          <p:cNvSpPr txBox="1">
            <a:spLocks noGrp="1"/>
          </p:cNvSpPr>
          <p:nvPr>
            <p:ph type="title" idx="14"/>
          </p:nvPr>
        </p:nvSpPr>
        <p:spPr>
          <a:xfrm>
            <a:off x="805241" y="404651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5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Dashboard (After)</a:t>
            </a:r>
            <a:endParaRPr/>
          </a:p>
        </p:txBody>
      </p:sp>
      <p:pic>
        <p:nvPicPr>
          <p:cNvPr id="2267" name="Google Shape;2267;p52"/>
          <p:cNvPicPr preferRelativeResize="0"/>
          <p:nvPr/>
        </p:nvPicPr>
        <p:blipFill>
          <a:blip r:embed="rId3">
            <a:alphaModFix/>
          </a:blip>
          <a:stretch>
            <a:fillRect/>
          </a:stretch>
        </p:blipFill>
        <p:spPr>
          <a:xfrm>
            <a:off x="1046013" y="949978"/>
            <a:ext cx="7051837" cy="3927673"/>
          </a:xfrm>
          <a:prstGeom prst="rect">
            <a:avLst/>
          </a:prstGeom>
          <a:noFill/>
          <a:ln>
            <a:noFill/>
          </a:ln>
        </p:spPr>
      </p:pic>
      <p:sp>
        <p:nvSpPr>
          <p:cNvPr id="2268" name="Google Shape;2268;p52"/>
          <p:cNvSpPr txBox="1"/>
          <p:nvPr/>
        </p:nvSpPr>
        <p:spPr>
          <a:xfrm>
            <a:off x="6552900" y="0"/>
            <a:ext cx="185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By: Muhammad Nuriman</a:t>
            </a:r>
            <a:endParaRPr>
              <a:latin typeface="Barlow Semi Condensed"/>
              <a:ea typeface="Barlow Semi Condensed"/>
              <a:cs typeface="Barlow Semi Condensed"/>
              <a:sym typeface="Barlow Semi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5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Insights</a:t>
            </a:r>
            <a:endParaRPr sz="2600"/>
          </a:p>
        </p:txBody>
      </p:sp>
      <p:sp>
        <p:nvSpPr>
          <p:cNvPr id="2274" name="Google Shape;2274;p53"/>
          <p:cNvSpPr txBox="1"/>
          <p:nvPr/>
        </p:nvSpPr>
        <p:spPr>
          <a:xfrm>
            <a:off x="948975" y="990875"/>
            <a:ext cx="7245900" cy="48639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Clr>
                <a:srgbClr val="212121"/>
              </a:buClr>
              <a:buSzPts val="1600"/>
              <a:buFont typeface="Fjalla One"/>
              <a:buChar char="❏"/>
            </a:pPr>
            <a:r>
              <a:rPr lang="en" sz="1600" b="1" u="sng">
                <a:solidFill>
                  <a:srgbClr val="212121"/>
                </a:solidFill>
                <a:latin typeface="Fjalla One"/>
                <a:ea typeface="Fjalla One"/>
                <a:cs typeface="Fjalla One"/>
                <a:sym typeface="Fjalla One"/>
              </a:rPr>
              <a:t>Blk 72 WT</a:t>
            </a:r>
            <a:r>
              <a:rPr lang="en" sz="1600">
                <a:solidFill>
                  <a:srgbClr val="212121"/>
                </a:solidFill>
                <a:latin typeface="Fjalla One"/>
                <a:ea typeface="Fjalla One"/>
                <a:cs typeface="Fjalla One"/>
                <a:sym typeface="Fjalla One"/>
              </a:rPr>
              <a:t> has the highest value for both “Last Reading” and “Value”.</a:t>
            </a:r>
            <a:endParaRPr sz="1600">
              <a:solidFill>
                <a:srgbClr val="212121"/>
              </a:solidFill>
              <a:latin typeface="Fjalla One"/>
              <a:ea typeface="Fjalla One"/>
              <a:cs typeface="Fjalla One"/>
              <a:sym typeface="Fjalla One"/>
            </a:endParaRPr>
          </a:p>
          <a:p>
            <a:pPr marL="457200" lvl="0" indent="0" algn="l" rtl="0">
              <a:lnSpc>
                <a:spcPct val="100000"/>
              </a:lnSpc>
              <a:spcBef>
                <a:spcPts val="0"/>
              </a:spcBef>
              <a:spcAft>
                <a:spcPts val="0"/>
              </a:spcAft>
              <a:buNone/>
            </a:pPr>
            <a:endParaRPr sz="1600">
              <a:solidFill>
                <a:srgbClr val="212121"/>
              </a:solidFill>
              <a:latin typeface="Fjalla One"/>
              <a:ea typeface="Fjalla One"/>
              <a:cs typeface="Fjalla One"/>
              <a:sym typeface="Fjalla One"/>
            </a:endParaRPr>
          </a:p>
          <a:p>
            <a:pPr marL="457200" lvl="0" indent="-330200" algn="l" rtl="0">
              <a:lnSpc>
                <a:spcPct val="100000"/>
              </a:lnSpc>
              <a:spcBef>
                <a:spcPts val="0"/>
              </a:spcBef>
              <a:spcAft>
                <a:spcPts val="0"/>
              </a:spcAft>
              <a:buClr>
                <a:srgbClr val="212121"/>
              </a:buClr>
              <a:buSzPts val="1600"/>
              <a:buFont typeface="Fjalla One"/>
              <a:buChar char="❏"/>
            </a:pPr>
            <a:r>
              <a:rPr lang="en" sz="1600" b="1" u="sng">
                <a:solidFill>
                  <a:srgbClr val="212121"/>
                </a:solidFill>
                <a:latin typeface="Fjalla One"/>
                <a:ea typeface="Fjalla One"/>
                <a:cs typeface="Fjalla One"/>
                <a:sym typeface="Fjalla One"/>
              </a:rPr>
              <a:t>October 2022</a:t>
            </a:r>
            <a:r>
              <a:rPr lang="en" sz="1600">
                <a:solidFill>
                  <a:srgbClr val="212121"/>
                </a:solidFill>
                <a:latin typeface="Fjalla One"/>
                <a:ea typeface="Fjalla One"/>
                <a:cs typeface="Fjalla One"/>
                <a:sym typeface="Fjalla One"/>
              </a:rPr>
              <a:t> has the highest value for both “Last Reading” and “Value”.</a:t>
            </a:r>
            <a:endParaRPr sz="1600">
              <a:solidFill>
                <a:srgbClr val="212121"/>
              </a:solidFill>
              <a:latin typeface="Fjalla One"/>
              <a:ea typeface="Fjalla One"/>
              <a:cs typeface="Fjalla One"/>
              <a:sym typeface="Fjalla One"/>
            </a:endParaRPr>
          </a:p>
          <a:p>
            <a:pPr marL="457200" lvl="0" indent="0" algn="l" rtl="0">
              <a:lnSpc>
                <a:spcPct val="100000"/>
              </a:lnSpc>
              <a:spcBef>
                <a:spcPts val="0"/>
              </a:spcBef>
              <a:spcAft>
                <a:spcPts val="0"/>
              </a:spcAft>
              <a:buNone/>
            </a:pPr>
            <a:endParaRPr sz="1600">
              <a:solidFill>
                <a:srgbClr val="212121"/>
              </a:solidFill>
              <a:latin typeface="Fjalla One"/>
              <a:ea typeface="Fjalla One"/>
              <a:cs typeface="Fjalla One"/>
              <a:sym typeface="Fjalla One"/>
            </a:endParaRPr>
          </a:p>
          <a:p>
            <a:pPr marL="457200" lvl="0" indent="-330200" algn="l" rtl="0">
              <a:lnSpc>
                <a:spcPct val="100000"/>
              </a:lnSpc>
              <a:spcBef>
                <a:spcPts val="0"/>
              </a:spcBef>
              <a:spcAft>
                <a:spcPts val="0"/>
              </a:spcAft>
              <a:buClr>
                <a:srgbClr val="212121"/>
              </a:buClr>
              <a:buSzPts val="1600"/>
              <a:buFont typeface="Fjalla One"/>
              <a:buChar char="❏"/>
            </a:pPr>
            <a:r>
              <a:rPr lang="en" sz="1600">
                <a:solidFill>
                  <a:srgbClr val="212121"/>
                </a:solidFill>
                <a:latin typeface="Fjalla One"/>
                <a:ea typeface="Fjalla One"/>
                <a:cs typeface="Fjalla One"/>
                <a:sym typeface="Fjalla One"/>
              </a:rPr>
              <a:t>Places with the </a:t>
            </a:r>
            <a:r>
              <a:rPr lang="en" sz="1600" b="1" u="sng">
                <a:solidFill>
                  <a:srgbClr val="212121"/>
                </a:solidFill>
                <a:latin typeface="Fjalla One"/>
                <a:ea typeface="Fjalla One"/>
                <a:cs typeface="Fjalla One"/>
                <a:sym typeface="Fjalla One"/>
              </a:rPr>
              <a:t>highest</a:t>
            </a:r>
            <a:r>
              <a:rPr lang="en" sz="1600">
                <a:solidFill>
                  <a:srgbClr val="212121"/>
                </a:solidFill>
                <a:latin typeface="Fjalla One"/>
                <a:ea typeface="Fjalla One"/>
                <a:cs typeface="Fjalla One"/>
                <a:sym typeface="Fjalla One"/>
              </a:rPr>
              <a:t> value for both “Last Reading” and “Value”:	</a:t>
            </a:r>
            <a:endParaRPr sz="1600">
              <a:solidFill>
                <a:srgbClr val="212121"/>
              </a:solidFill>
              <a:latin typeface="Fjalla One"/>
              <a:ea typeface="Fjalla One"/>
              <a:cs typeface="Fjalla One"/>
              <a:sym typeface="Fjalla One"/>
            </a:endParaRPr>
          </a:p>
          <a:p>
            <a:pPr marL="914400" lvl="0" indent="-330200" algn="l" rtl="0">
              <a:lnSpc>
                <a:spcPct val="100000"/>
              </a:lnSpc>
              <a:spcBef>
                <a:spcPts val="0"/>
              </a:spcBef>
              <a:spcAft>
                <a:spcPts val="0"/>
              </a:spcAft>
              <a:buClr>
                <a:srgbClr val="212121"/>
              </a:buClr>
              <a:buSzPts val="1600"/>
              <a:buFont typeface="Fjalla One"/>
              <a:buAutoNum type="arabicPeriod"/>
            </a:pPr>
            <a:r>
              <a:rPr lang="en" sz="1600">
                <a:solidFill>
                  <a:srgbClr val="212121"/>
                </a:solidFill>
                <a:latin typeface="Fjalla One"/>
                <a:ea typeface="Fjalla One"/>
                <a:cs typeface="Fjalla One"/>
                <a:sym typeface="Fjalla One"/>
              </a:rPr>
              <a:t>Blk 72 WT (Water Tank)</a:t>
            </a:r>
            <a:endParaRPr sz="1600">
              <a:solidFill>
                <a:srgbClr val="212121"/>
              </a:solidFill>
              <a:latin typeface="Fjalla One"/>
              <a:ea typeface="Fjalla One"/>
              <a:cs typeface="Fjalla One"/>
              <a:sym typeface="Fjalla One"/>
            </a:endParaRPr>
          </a:p>
          <a:p>
            <a:pPr marL="914400" lvl="0" indent="-330200" algn="l" rtl="0">
              <a:lnSpc>
                <a:spcPct val="100000"/>
              </a:lnSpc>
              <a:spcBef>
                <a:spcPts val="0"/>
              </a:spcBef>
              <a:spcAft>
                <a:spcPts val="0"/>
              </a:spcAft>
              <a:buClr>
                <a:srgbClr val="212121"/>
              </a:buClr>
              <a:buSzPts val="1600"/>
              <a:buFont typeface="Fjalla One"/>
              <a:buAutoNum type="arabicPeriod"/>
            </a:pPr>
            <a:r>
              <a:rPr lang="en" sz="1600">
                <a:solidFill>
                  <a:srgbClr val="212121"/>
                </a:solidFill>
                <a:latin typeface="Fjalla One"/>
                <a:ea typeface="Fjalla One"/>
                <a:cs typeface="Fjalla One"/>
                <a:sym typeface="Fjalla One"/>
              </a:rPr>
              <a:t>Blk 75 WT (Water Tank)</a:t>
            </a:r>
            <a:endParaRPr sz="1600">
              <a:solidFill>
                <a:srgbClr val="212121"/>
              </a:solidFill>
              <a:latin typeface="Fjalla One"/>
              <a:ea typeface="Fjalla One"/>
              <a:cs typeface="Fjalla One"/>
              <a:sym typeface="Fjalla One"/>
            </a:endParaRPr>
          </a:p>
          <a:p>
            <a:pPr marL="914400" lvl="0" indent="-330200" algn="l" rtl="0">
              <a:lnSpc>
                <a:spcPct val="100000"/>
              </a:lnSpc>
              <a:spcBef>
                <a:spcPts val="0"/>
              </a:spcBef>
              <a:spcAft>
                <a:spcPts val="0"/>
              </a:spcAft>
              <a:buClr>
                <a:srgbClr val="212121"/>
              </a:buClr>
              <a:buSzPts val="1600"/>
              <a:buFont typeface="Fjalla One"/>
              <a:buAutoNum type="arabicPeriod"/>
            </a:pPr>
            <a:r>
              <a:rPr lang="en" sz="1600">
                <a:solidFill>
                  <a:srgbClr val="212121"/>
                </a:solidFill>
                <a:latin typeface="Fjalla One"/>
                <a:ea typeface="Fjalla One"/>
                <a:cs typeface="Fjalla One"/>
                <a:sym typeface="Fjalla One"/>
              </a:rPr>
              <a:t>SP Small (Swimming Pool Small)</a:t>
            </a:r>
            <a:endParaRPr sz="1600">
              <a:solidFill>
                <a:srgbClr val="212121"/>
              </a:solidFill>
              <a:latin typeface="Fjalla One"/>
              <a:ea typeface="Fjalla One"/>
              <a:cs typeface="Fjalla One"/>
              <a:sym typeface="Fjalla One"/>
            </a:endParaRPr>
          </a:p>
          <a:p>
            <a:pPr marL="914400" lvl="0" indent="-330200" algn="l" rtl="0">
              <a:lnSpc>
                <a:spcPct val="100000"/>
              </a:lnSpc>
              <a:spcBef>
                <a:spcPts val="0"/>
              </a:spcBef>
              <a:spcAft>
                <a:spcPts val="0"/>
              </a:spcAft>
              <a:buClr>
                <a:srgbClr val="212121"/>
              </a:buClr>
              <a:buSzPts val="1600"/>
              <a:buFont typeface="Fjalla One"/>
              <a:buAutoNum type="arabicPeriod"/>
            </a:pPr>
            <a:r>
              <a:rPr lang="en" sz="1600">
                <a:solidFill>
                  <a:srgbClr val="212121"/>
                </a:solidFill>
                <a:latin typeface="Fjalla One"/>
                <a:ea typeface="Fjalla One"/>
                <a:cs typeface="Fjalla One"/>
                <a:sym typeface="Fjalla One"/>
              </a:rPr>
              <a:t>Blk 51 CT (Cooling Tower)</a:t>
            </a:r>
            <a:endParaRPr sz="1600">
              <a:solidFill>
                <a:srgbClr val="212121"/>
              </a:solidFill>
              <a:latin typeface="Fjalla One"/>
              <a:ea typeface="Fjalla One"/>
              <a:cs typeface="Fjalla One"/>
              <a:sym typeface="Fjalla One"/>
            </a:endParaRPr>
          </a:p>
          <a:p>
            <a:pPr marL="914400" lvl="0" indent="-330200" algn="l" rtl="0">
              <a:lnSpc>
                <a:spcPct val="100000"/>
              </a:lnSpc>
              <a:spcBef>
                <a:spcPts val="0"/>
              </a:spcBef>
              <a:spcAft>
                <a:spcPts val="0"/>
              </a:spcAft>
              <a:buClr>
                <a:srgbClr val="212121"/>
              </a:buClr>
              <a:buSzPts val="1600"/>
              <a:buFont typeface="Fjalla One"/>
              <a:buAutoNum type="arabicPeriod"/>
            </a:pPr>
            <a:r>
              <a:rPr lang="en" sz="1600">
                <a:solidFill>
                  <a:srgbClr val="212121"/>
                </a:solidFill>
                <a:latin typeface="Fjalla One"/>
                <a:ea typeface="Fjalla One"/>
                <a:cs typeface="Fjalla One"/>
                <a:sym typeface="Fjalla One"/>
              </a:rPr>
              <a:t>Blk 73 WT (Water Tank)</a:t>
            </a:r>
            <a:endParaRPr sz="1600">
              <a:solidFill>
                <a:srgbClr val="212121"/>
              </a:solidFill>
              <a:latin typeface="Fjalla One"/>
              <a:ea typeface="Fjalla One"/>
              <a:cs typeface="Fjalla One"/>
              <a:sym typeface="Fjalla One"/>
            </a:endParaRPr>
          </a:p>
          <a:p>
            <a:pPr marL="0" lvl="0" indent="0" algn="l" rtl="0">
              <a:lnSpc>
                <a:spcPct val="100000"/>
              </a:lnSpc>
              <a:spcBef>
                <a:spcPts val="0"/>
              </a:spcBef>
              <a:spcAft>
                <a:spcPts val="0"/>
              </a:spcAft>
              <a:buNone/>
            </a:pPr>
            <a:endParaRPr sz="1600">
              <a:solidFill>
                <a:srgbClr val="212121"/>
              </a:solidFill>
              <a:latin typeface="Fjalla One"/>
              <a:ea typeface="Fjalla One"/>
              <a:cs typeface="Fjalla One"/>
              <a:sym typeface="Fjalla One"/>
            </a:endParaRPr>
          </a:p>
          <a:p>
            <a:pPr marL="457200" lvl="0" indent="-330200" algn="l" rtl="0">
              <a:lnSpc>
                <a:spcPct val="100000"/>
              </a:lnSpc>
              <a:spcBef>
                <a:spcPts val="0"/>
              </a:spcBef>
              <a:spcAft>
                <a:spcPts val="0"/>
              </a:spcAft>
              <a:buClr>
                <a:srgbClr val="212121"/>
              </a:buClr>
              <a:buSzPts val="1600"/>
              <a:buFont typeface="Fjalla One"/>
              <a:buChar char="❏"/>
            </a:pPr>
            <a:r>
              <a:rPr lang="en" sz="1600">
                <a:solidFill>
                  <a:srgbClr val="212121"/>
                </a:solidFill>
                <a:latin typeface="Fjalla One"/>
                <a:ea typeface="Fjalla One"/>
                <a:cs typeface="Fjalla One"/>
                <a:sym typeface="Fjalla One"/>
              </a:rPr>
              <a:t>There could be a potential leakage in these blocks. The high usage might be due to </a:t>
            </a:r>
            <a:r>
              <a:rPr lang="en" sz="1600" b="1" u="sng">
                <a:solidFill>
                  <a:srgbClr val="212121"/>
                </a:solidFill>
                <a:latin typeface="Fjalla One"/>
                <a:ea typeface="Fjalla One"/>
                <a:cs typeface="Fjalla One"/>
                <a:sym typeface="Fjalla One"/>
              </a:rPr>
              <a:t>leaks</a:t>
            </a:r>
            <a:r>
              <a:rPr lang="en" sz="1600">
                <a:solidFill>
                  <a:srgbClr val="212121"/>
                </a:solidFill>
                <a:latin typeface="Fjalla One"/>
                <a:ea typeface="Fjalla One"/>
                <a:cs typeface="Fjalla One"/>
                <a:sym typeface="Fjalla One"/>
              </a:rPr>
              <a:t>, </a:t>
            </a:r>
            <a:r>
              <a:rPr lang="en" sz="1600" b="1" u="sng">
                <a:solidFill>
                  <a:srgbClr val="212121"/>
                </a:solidFill>
                <a:latin typeface="Fjalla One"/>
                <a:ea typeface="Fjalla One"/>
                <a:cs typeface="Fjalla One"/>
                <a:sym typeface="Fjalla One"/>
              </a:rPr>
              <a:t>a faulty meter</a:t>
            </a:r>
            <a:r>
              <a:rPr lang="en" sz="1600">
                <a:solidFill>
                  <a:srgbClr val="212121"/>
                </a:solidFill>
                <a:latin typeface="Fjalla One"/>
                <a:ea typeface="Fjalla One"/>
                <a:cs typeface="Fjalla One"/>
                <a:sym typeface="Fjalla One"/>
              </a:rPr>
              <a:t> or </a:t>
            </a:r>
            <a:r>
              <a:rPr lang="en" sz="1600" b="1" u="sng">
                <a:solidFill>
                  <a:srgbClr val="212121"/>
                </a:solidFill>
                <a:latin typeface="Fjalla One"/>
                <a:ea typeface="Fjalla One"/>
                <a:cs typeface="Fjalla One"/>
                <a:sym typeface="Fjalla One"/>
              </a:rPr>
              <a:t>high usage</a:t>
            </a:r>
            <a:r>
              <a:rPr lang="en" sz="1600">
                <a:solidFill>
                  <a:srgbClr val="212121"/>
                </a:solidFill>
                <a:latin typeface="Fjalla One"/>
                <a:ea typeface="Fjalla One"/>
                <a:cs typeface="Fjalla One"/>
                <a:sym typeface="Fjalla One"/>
              </a:rPr>
              <a:t> of water due to seasonal changes for cooling tower.</a:t>
            </a:r>
            <a:endParaRPr sz="1600">
              <a:solidFill>
                <a:srgbClr val="212121"/>
              </a:solidFill>
              <a:latin typeface="Fjalla One"/>
              <a:ea typeface="Fjalla One"/>
              <a:cs typeface="Fjalla One"/>
              <a:sym typeface="Fjalla One"/>
            </a:endParaRPr>
          </a:p>
          <a:p>
            <a:pPr marL="0" lvl="0" indent="0" algn="l" rtl="0">
              <a:lnSpc>
                <a:spcPct val="100000"/>
              </a:lnSpc>
              <a:spcBef>
                <a:spcPts val="0"/>
              </a:spcBef>
              <a:spcAft>
                <a:spcPts val="0"/>
              </a:spcAft>
              <a:buNone/>
            </a:pPr>
            <a:endParaRPr sz="1600">
              <a:solidFill>
                <a:srgbClr val="212121"/>
              </a:solidFill>
              <a:latin typeface="Fjalla One"/>
              <a:ea typeface="Fjalla One"/>
              <a:cs typeface="Fjalla One"/>
              <a:sym typeface="Fjalla One"/>
            </a:endParaRPr>
          </a:p>
          <a:p>
            <a:pPr marL="0" lvl="0" indent="0" algn="l" rtl="0">
              <a:lnSpc>
                <a:spcPct val="100000"/>
              </a:lnSpc>
              <a:spcBef>
                <a:spcPts val="0"/>
              </a:spcBef>
              <a:spcAft>
                <a:spcPts val="0"/>
              </a:spcAft>
              <a:buNone/>
            </a:pPr>
            <a:endParaRPr sz="1600">
              <a:solidFill>
                <a:srgbClr val="212121"/>
              </a:solidFill>
              <a:latin typeface="Fjalla One"/>
              <a:ea typeface="Fjalla One"/>
              <a:cs typeface="Fjalla One"/>
              <a:sym typeface="Fjalla One"/>
            </a:endParaRPr>
          </a:p>
          <a:p>
            <a:pPr marL="0" lvl="0" indent="0" algn="l" rtl="0">
              <a:lnSpc>
                <a:spcPct val="100000"/>
              </a:lnSpc>
              <a:spcBef>
                <a:spcPts val="0"/>
              </a:spcBef>
              <a:spcAft>
                <a:spcPts val="0"/>
              </a:spcAft>
              <a:buNone/>
            </a:pPr>
            <a:endParaRPr sz="1600">
              <a:solidFill>
                <a:srgbClr val="212121"/>
              </a:solidFill>
              <a:latin typeface="Fjalla One"/>
              <a:ea typeface="Fjalla One"/>
              <a:cs typeface="Fjalla One"/>
              <a:sym typeface="Fjalla One"/>
            </a:endParaRPr>
          </a:p>
          <a:p>
            <a:pPr marL="0" lvl="0" indent="0" algn="l" rtl="0">
              <a:lnSpc>
                <a:spcPct val="100000"/>
              </a:lnSpc>
              <a:spcBef>
                <a:spcPts val="0"/>
              </a:spcBef>
              <a:spcAft>
                <a:spcPts val="0"/>
              </a:spcAft>
              <a:buNone/>
            </a:pPr>
            <a:r>
              <a:rPr lang="en" sz="1600">
                <a:solidFill>
                  <a:srgbClr val="212121"/>
                </a:solidFill>
                <a:latin typeface="Fjalla One"/>
                <a:ea typeface="Fjalla One"/>
                <a:cs typeface="Fjalla One"/>
                <a:sym typeface="Fjalla One"/>
              </a:rPr>
              <a:t>	</a:t>
            </a:r>
            <a:endParaRPr sz="1600">
              <a:solidFill>
                <a:srgbClr val="212121"/>
              </a:solidFill>
              <a:latin typeface="Fjalla One"/>
              <a:ea typeface="Fjalla One"/>
              <a:cs typeface="Fjalla One"/>
              <a:sym typeface="Fjalla One"/>
            </a:endParaRPr>
          </a:p>
          <a:p>
            <a:pPr marL="457200" lvl="0" indent="0" algn="l" rtl="0">
              <a:lnSpc>
                <a:spcPct val="150000"/>
              </a:lnSpc>
              <a:spcBef>
                <a:spcPts val="0"/>
              </a:spcBef>
              <a:spcAft>
                <a:spcPts val="1200"/>
              </a:spcAft>
              <a:buNone/>
            </a:pPr>
            <a:endParaRPr sz="1600">
              <a:solidFill>
                <a:srgbClr val="212121"/>
              </a:solidFill>
              <a:latin typeface="Fjalla One"/>
              <a:ea typeface="Fjalla One"/>
              <a:cs typeface="Fjalla One"/>
              <a:sym typeface="Fjalla One"/>
            </a:endParaRPr>
          </a:p>
        </p:txBody>
      </p:sp>
      <p:sp>
        <p:nvSpPr>
          <p:cNvPr id="2275" name="Google Shape;2275;p53"/>
          <p:cNvSpPr txBox="1"/>
          <p:nvPr/>
        </p:nvSpPr>
        <p:spPr>
          <a:xfrm>
            <a:off x="6552900" y="0"/>
            <a:ext cx="185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By: Muhammad Nuriman</a:t>
            </a:r>
            <a:endParaRPr>
              <a:latin typeface="Barlow Semi Condensed"/>
              <a:ea typeface="Barlow Semi Condensed"/>
              <a:cs typeface="Barlow Semi Condensed"/>
              <a:sym typeface="Barlow Semi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54"/>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Card Access</a:t>
            </a:r>
            <a:endParaRPr sz="5800"/>
          </a:p>
        </p:txBody>
      </p:sp>
      <p:sp>
        <p:nvSpPr>
          <p:cNvPr id="2281" name="Google Shape;2281;p54"/>
          <p:cNvSpPr txBox="1"/>
          <p:nvPr/>
        </p:nvSpPr>
        <p:spPr>
          <a:xfrm>
            <a:off x="2619750" y="2966875"/>
            <a:ext cx="39045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Barlow Semi Condensed"/>
                <a:ea typeface="Barlow Semi Condensed"/>
                <a:cs typeface="Barlow Semi Condensed"/>
                <a:sym typeface="Barlow Semi Condensed"/>
              </a:rPr>
              <a:t>Koh Jia Xin Ally S10222783D</a:t>
            </a:r>
            <a:endParaRPr sz="1600">
              <a:latin typeface="Barlow Semi Condensed"/>
              <a:ea typeface="Barlow Semi Condensed"/>
              <a:cs typeface="Barlow Semi Condensed"/>
              <a:sym typeface="Barlow Semi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55"/>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Alteryx (Before)</a:t>
            </a:r>
            <a:endParaRPr sz="2600"/>
          </a:p>
          <a:p>
            <a:pPr marL="0" lvl="0" indent="0" algn="ctr" rtl="0">
              <a:spcBef>
                <a:spcPts val="0"/>
              </a:spcBef>
              <a:spcAft>
                <a:spcPts val="0"/>
              </a:spcAft>
              <a:buNone/>
            </a:pPr>
            <a:endParaRPr sz="2600"/>
          </a:p>
        </p:txBody>
      </p:sp>
      <p:pic>
        <p:nvPicPr>
          <p:cNvPr id="2287" name="Google Shape;2287;p55"/>
          <p:cNvPicPr preferRelativeResize="0"/>
          <p:nvPr/>
        </p:nvPicPr>
        <p:blipFill>
          <a:blip r:embed="rId3">
            <a:alphaModFix/>
          </a:blip>
          <a:stretch>
            <a:fillRect/>
          </a:stretch>
        </p:blipFill>
        <p:spPr>
          <a:xfrm>
            <a:off x="1076150" y="1692378"/>
            <a:ext cx="6991549" cy="1758750"/>
          </a:xfrm>
          <a:prstGeom prst="rect">
            <a:avLst/>
          </a:prstGeom>
          <a:noFill/>
          <a:ln>
            <a:noFill/>
          </a:ln>
          <a:effectLst>
            <a:outerShdw blurRad="57150" dist="19050" dir="5400000" algn="bl" rotWithShape="0">
              <a:srgbClr val="000000">
                <a:alpha val="50000"/>
              </a:srgbClr>
            </a:outerShdw>
          </a:effectLst>
        </p:spPr>
      </p:pic>
      <p:sp>
        <p:nvSpPr>
          <p:cNvPr id="2288" name="Google Shape;2288;p55"/>
          <p:cNvSpPr txBox="1"/>
          <p:nvPr/>
        </p:nvSpPr>
        <p:spPr>
          <a:xfrm>
            <a:off x="7583300" y="0"/>
            <a:ext cx="8202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Barlow Semi Condensed"/>
                <a:ea typeface="Barlow Semi Condensed"/>
                <a:cs typeface="Barlow Semi Condensed"/>
                <a:sym typeface="Barlow Semi Condensed"/>
              </a:rPr>
              <a:t>Ally Koh</a:t>
            </a:r>
            <a:endParaRPr sz="1600">
              <a:latin typeface="Barlow Semi Condensed"/>
              <a:ea typeface="Barlow Semi Condensed"/>
              <a:cs typeface="Barlow Semi Condensed"/>
              <a:sym typeface="Barlow Semi Condensed"/>
            </a:endParaRPr>
          </a:p>
        </p:txBody>
      </p:sp>
      <p:sp>
        <p:nvSpPr>
          <p:cNvPr id="2289" name="Google Shape;2289;p55"/>
          <p:cNvSpPr txBox="1"/>
          <p:nvPr/>
        </p:nvSpPr>
        <p:spPr>
          <a:xfrm>
            <a:off x="2688900" y="3750050"/>
            <a:ext cx="3766200" cy="1117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Lack of Annotation</a:t>
            </a:r>
            <a:endParaRPr sz="1600">
              <a:latin typeface="Barlow Semi Condensed"/>
              <a:ea typeface="Barlow Semi Condensed"/>
              <a:cs typeface="Barlow Semi Condensed"/>
              <a:sym typeface="Barlow Semi Condensed"/>
            </a:endParaRPr>
          </a:p>
          <a:p>
            <a:pPr marL="457200" lvl="0" indent="-330200" algn="l" rtl="0">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Null rows were still present</a:t>
            </a:r>
            <a:endParaRPr sz="1600">
              <a:latin typeface="Barlow Semi Condensed"/>
              <a:ea typeface="Barlow Semi Condensed"/>
              <a:cs typeface="Barlow Semi Condensed"/>
              <a:sym typeface="Barlow Semi Condensed"/>
            </a:endParaRPr>
          </a:p>
          <a:p>
            <a:pPr marL="457200" lvl="0" indent="-330200" algn="l" rtl="0">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Lacked certain features for analysis</a:t>
            </a:r>
            <a:endParaRPr sz="1600">
              <a:latin typeface="Barlow Semi Condensed"/>
              <a:ea typeface="Barlow Semi Condensed"/>
              <a:cs typeface="Barlow Semi Condensed"/>
              <a:sym typeface="Barlow Semi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5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Alteryx (After)</a:t>
            </a:r>
            <a:endParaRPr sz="2600"/>
          </a:p>
          <a:p>
            <a:pPr marL="0" lvl="0" indent="0" algn="ctr" rtl="0">
              <a:spcBef>
                <a:spcPts val="0"/>
              </a:spcBef>
              <a:spcAft>
                <a:spcPts val="0"/>
              </a:spcAft>
              <a:buNone/>
            </a:pPr>
            <a:endParaRPr sz="2600"/>
          </a:p>
        </p:txBody>
      </p:sp>
      <p:pic>
        <p:nvPicPr>
          <p:cNvPr id="2295" name="Google Shape;2295;p56"/>
          <p:cNvPicPr preferRelativeResize="0"/>
          <p:nvPr/>
        </p:nvPicPr>
        <p:blipFill rotWithShape="1">
          <a:blip r:embed="rId3">
            <a:alphaModFix/>
          </a:blip>
          <a:srcRect l="2927" r="3237"/>
          <a:stretch/>
        </p:blipFill>
        <p:spPr>
          <a:xfrm>
            <a:off x="867338" y="1011350"/>
            <a:ext cx="7409324" cy="2395899"/>
          </a:xfrm>
          <a:prstGeom prst="rect">
            <a:avLst/>
          </a:prstGeom>
          <a:noFill/>
          <a:ln>
            <a:noFill/>
          </a:ln>
          <a:effectLst>
            <a:outerShdw blurRad="57150" dist="19050" dir="5400000" algn="bl" rotWithShape="0">
              <a:srgbClr val="000000">
                <a:alpha val="50000"/>
              </a:srgbClr>
            </a:outerShdw>
          </a:effectLst>
        </p:spPr>
      </p:pic>
      <p:sp>
        <p:nvSpPr>
          <p:cNvPr id="2296" name="Google Shape;2296;p56"/>
          <p:cNvSpPr txBox="1"/>
          <p:nvPr/>
        </p:nvSpPr>
        <p:spPr>
          <a:xfrm>
            <a:off x="7583300" y="0"/>
            <a:ext cx="8202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Barlow Semi Condensed"/>
                <a:ea typeface="Barlow Semi Condensed"/>
                <a:cs typeface="Barlow Semi Condensed"/>
                <a:sym typeface="Barlow Semi Condensed"/>
              </a:rPr>
              <a:t>Ally Koh</a:t>
            </a:r>
            <a:endParaRPr sz="1600">
              <a:latin typeface="Barlow Semi Condensed"/>
              <a:ea typeface="Barlow Semi Condensed"/>
              <a:cs typeface="Barlow Semi Condensed"/>
              <a:sym typeface="Barlow Semi Condensed"/>
            </a:endParaRPr>
          </a:p>
        </p:txBody>
      </p:sp>
      <p:sp>
        <p:nvSpPr>
          <p:cNvPr id="2297" name="Google Shape;2297;p56"/>
          <p:cNvSpPr txBox="1"/>
          <p:nvPr/>
        </p:nvSpPr>
        <p:spPr>
          <a:xfrm>
            <a:off x="2364975" y="3507575"/>
            <a:ext cx="4413900" cy="1289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Added annotations</a:t>
            </a:r>
            <a:endParaRPr sz="1600">
              <a:latin typeface="Barlow Semi Condensed"/>
              <a:ea typeface="Barlow Semi Condensed"/>
              <a:cs typeface="Barlow Semi Condensed"/>
              <a:sym typeface="Barlow Semi Condensed"/>
            </a:endParaRPr>
          </a:p>
          <a:p>
            <a:pPr marL="457200" lvl="0" indent="-330200" algn="l" rtl="0">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Removed null rows</a:t>
            </a:r>
            <a:endParaRPr sz="1600">
              <a:latin typeface="Barlow Semi Condensed"/>
              <a:ea typeface="Barlow Semi Condensed"/>
              <a:cs typeface="Barlow Semi Condensed"/>
              <a:sym typeface="Barlow Semi Condensed"/>
            </a:endParaRPr>
          </a:p>
          <a:p>
            <a:pPr marL="457200" lvl="0" indent="-330200" algn="l" rtl="0">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Used Formula tool to match different locations to different zones</a:t>
            </a:r>
            <a:endParaRPr sz="1600">
              <a:latin typeface="Barlow Semi Condensed"/>
              <a:ea typeface="Barlow Semi Condensed"/>
              <a:cs typeface="Barlow Semi Condensed"/>
              <a:sym typeface="Barlow Semi Condensed"/>
            </a:endParaRPr>
          </a:p>
          <a:p>
            <a:pPr marL="457200" lvl="0" indent="-330200" algn="l" rtl="0">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Created longitude and latitude column</a:t>
            </a:r>
            <a:endParaRPr sz="1600">
              <a:latin typeface="Barlow Semi Condensed"/>
              <a:ea typeface="Barlow Semi Condensed"/>
              <a:cs typeface="Barlow Semi Condensed"/>
              <a:sym typeface="Barlow Semi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57"/>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Card Access: Dashboard (Before)</a:t>
            </a:r>
            <a:endParaRPr sz="2600"/>
          </a:p>
          <a:p>
            <a:pPr marL="0" lvl="0" indent="0" algn="ctr" rtl="0">
              <a:spcBef>
                <a:spcPts val="0"/>
              </a:spcBef>
              <a:spcAft>
                <a:spcPts val="0"/>
              </a:spcAft>
              <a:buNone/>
            </a:pPr>
            <a:endParaRPr sz="2600"/>
          </a:p>
        </p:txBody>
      </p:sp>
      <p:pic>
        <p:nvPicPr>
          <p:cNvPr id="2303" name="Google Shape;2303;p57"/>
          <p:cNvPicPr preferRelativeResize="0"/>
          <p:nvPr/>
        </p:nvPicPr>
        <p:blipFill>
          <a:blip r:embed="rId3">
            <a:alphaModFix/>
          </a:blip>
          <a:stretch>
            <a:fillRect/>
          </a:stretch>
        </p:blipFill>
        <p:spPr>
          <a:xfrm>
            <a:off x="1270738" y="1006700"/>
            <a:ext cx="6602524" cy="3713226"/>
          </a:xfrm>
          <a:prstGeom prst="rect">
            <a:avLst/>
          </a:prstGeom>
          <a:noFill/>
          <a:ln>
            <a:noFill/>
          </a:ln>
          <a:effectLst>
            <a:outerShdw blurRad="57150" dist="19050" dir="5400000" algn="bl" rotWithShape="0">
              <a:srgbClr val="000000">
                <a:alpha val="50000"/>
              </a:srgbClr>
            </a:outerShdw>
          </a:effectLst>
        </p:spPr>
      </p:pic>
      <p:sp>
        <p:nvSpPr>
          <p:cNvPr id="2304" name="Google Shape;2304;p57"/>
          <p:cNvSpPr txBox="1"/>
          <p:nvPr/>
        </p:nvSpPr>
        <p:spPr>
          <a:xfrm>
            <a:off x="7583300" y="0"/>
            <a:ext cx="8202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Barlow Semi Condensed"/>
                <a:ea typeface="Barlow Semi Condensed"/>
                <a:cs typeface="Barlow Semi Condensed"/>
                <a:sym typeface="Barlow Semi Condensed"/>
              </a:rPr>
              <a:t>Ally Koh</a:t>
            </a:r>
            <a:endParaRPr sz="1600">
              <a:latin typeface="Barlow Semi Condensed"/>
              <a:ea typeface="Barlow Semi Condensed"/>
              <a:cs typeface="Barlow Semi Condensed"/>
              <a:sym typeface="Barlow Semi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58"/>
          <p:cNvSpPr txBox="1">
            <a:spLocks noGrp="1"/>
          </p:cNvSpPr>
          <p:nvPr>
            <p:ph type="title"/>
          </p:nvPr>
        </p:nvSpPr>
        <p:spPr>
          <a:xfrm>
            <a:off x="1823550" y="223653"/>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Card Access: Dashboard (After) Page 1</a:t>
            </a:r>
            <a:endParaRPr sz="2600"/>
          </a:p>
          <a:p>
            <a:pPr marL="0" lvl="0" indent="0" algn="ctr" rtl="0">
              <a:spcBef>
                <a:spcPts val="0"/>
              </a:spcBef>
              <a:spcAft>
                <a:spcPts val="0"/>
              </a:spcAft>
              <a:buNone/>
            </a:pPr>
            <a:endParaRPr sz="2600"/>
          </a:p>
          <a:p>
            <a:pPr marL="0" lvl="0" indent="0" algn="ctr" rtl="0">
              <a:spcBef>
                <a:spcPts val="0"/>
              </a:spcBef>
              <a:spcAft>
                <a:spcPts val="0"/>
              </a:spcAft>
              <a:buNone/>
            </a:pPr>
            <a:endParaRPr sz="2600"/>
          </a:p>
        </p:txBody>
      </p:sp>
      <p:pic>
        <p:nvPicPr>
          <p:cNvPr id="2310" name="Google Shape;2310;p58"/>
          <p:cNvPicPr preferRelativeResize="0"/>
          <p:nvPr/>
        </p:nvPicPr>
        <p:blipFill>
          <a:blip r:embed="rId3">
            <a:alphaModFix/>
          </a:blip>
          <a:stretch>
            <a:fillRect/>
          </a:stretch>
        </p:blipFill>
        <p:spPr>
          <a:xfrm>
            <a:off x="1350887" y="911025"/>
            <a:ext cx="6442225" cy="3599125"/>
          </a:xfrm>
          <a:prstGeom prst="rect">
            <a:avLst/>
          </a:prstGeom>
          <a:noFill/>
          <a:ln>
            <a:noFill/>
          </a:ln>
        </p:spPr>
      </p:pic>
      <p:sp>
        <p:nvSpPr>
          <p:cNvPr id="2311" name="Google Shape;2311;p58"/>
          <p:cNvSpPr txBox="1"/>
          <p:nvPr/>
        </p:nvSpPr>
        <p:spPr>
          <a:xfrm>
            <a:off x="7583300" y="0"/>
            <a:ext cx="8202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Barlow Semi Condensed"/>
                <a:ea typeface="Barlow Semi Condensed"/>
                <a:cs typeface="Barlow Semi Condensed"/>
                <a:sym typeface="Barlow Semi Condensed"/>
              </a:rPr>
              <a:t>Ally Koh</a:t>
            </a:r>
            <a:endParaRPr sz="1600">
              <a:latin typeface="Barlow Semi Condensed"/>
              <a:ea typeface="Barlow Semi Condensed"/>
              <a:cs typeface="Barlow Semi Condensed"/>
              <a:sym typeface="Barlow Semi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59"/>
          <p:cNvSpPr txBox="1">
            <a:spLocks noGrp="1"/>
          </p:cNvSpPr>
          <p:nvPr>
            <p:ph type="title"/>
          </p:nvPr>
        </p:nvSpPr>
        <p:spPr>
          <a:xfrm>
            <a:off x="1823538" y="1950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Card Access: Dashboard Page 2 </a:t>
            </a:r>
            <a:endParaRPr sz="2600"/>
          </a:p>
          <a:p>
            <a:pPr marL="0" lvl="0" indent="0" algn="ctr" rtl="0">
              <a:spcBef>
                <a:spcPts val="0"/>
              </a:spcBef>
              <a:spcAft>
                <a:spcPts val="0"/>
              </a:spcAft>
              <a:buNone/>
            </a:pPr>
            <a:endParaRPr sz="2600"/>
          </a:p>
          <a:p>
            <a:pPr marL="0" lvl="0" indent="0" algn="ctr" rtl="0">
              <a:spcBef>
                <a:spcPts val="0"/>
              </a:spcBef>
              <a:spcAft>
                <a:spcPts val="0"/>
              </a:spcAft>
              <a:buNone/>
            </a:pPr>
            <a:endParaRPr sz="2600"/>
          </a:p>
        </p:txBody>
      </p:sp>
      <p:pic>
        <p:nvPicPr>
          <p:cNvPr id="2317" name="Google Shape;2317;p59"/>
          <p:cNvPicPr preferRelativeResize="0"/>
          <p:nvPr/>
        </p:nvPicPr>
        <p:blipFill>
          <a:blip r:embed="rId3">
            <a:alphaModFix/>
          </a:blip>
          <a:stretch>
            <a:fillRect/>
          </a:stretch>
        </p:blipFill>
        <p:spPr>
          <a:xfrm>
            <a:off x="1274401" y="911025"/>
            <a:ext cx="6595176" cy="3685375"/>
          </a:xfrm>
          <a:prstGeom prst="rect">
            <a:avLst/>
          </a:prstGeom>
          <a:noFill/>
          <a:ln>
            <a:noFill/>
          </a:ln>
        </p:spPr>
      </p:pic>
      <p:sp>
        <p:nvSpPr>
          <p:cNvPr id="2318" name="Google Shape;2318;p59"/>
          <p:cNvSpPr txBox="1"/>
          <p:nvPr/>
        </p:nvSpPr>
        <p:spPr>
          <a:xfrm>
            <a:off x="7583300" y="0"/>
            <a:ext cx="8202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Barlow Semi Condensed"/>
                <a:ea typeface="Barlow Semi Condensed"/>
                <a:cs typeface="Barlow Semi Condensed"/>
                <a:sym typeface="Barlow Semi Condensed"/>
              </a:rPr>
              <a:t>Ally Koh</a:t>
            </a:r>
            <a:endParaRPr sz="1600">
              <a:latin typeface="Barlow Semi Condensed"/>
              <a:ea typeface="Barlow Semi Condensed"/>
              <a:cs typeface="Barlow Semi Condensed"/>
              <a:sym typeface="Barlow Semi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60"/>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Insights </a:t>
            </a:r>
            <a:endParaRPr sz="2600"/>
          </a:p>
          <a:p>
            <a:pPr marL="0" lvl="0" indent="0" algn="ctr" rtl="0">
              <a:spcBef>
                <a:spcPts val="0"/>
              </a:spcBef>
              <a:spcAft>
                <a:spcPts val="0"/>
              </a:spcAft>
              <a:buNone/>
            </a:pPr>
            <a:endParaRPr sz="2600"/>
          </a:p>
        </p:txBody>
      </p:sp>
      <p:sp>
        <p:nvSpPr>
          <p:cNvPr id="2324" name="Google Shape;2324;p60"/>
          <p:cNvSpPr txBox="1"/>
          <p:nvPr/>
        </p:nvSpPr>
        <p:spPr>
          <a:xfrm>
            <a:off x="1215525" y="911025"/>
            <a:ext cx="6712800" cy="3481500"/>
          </a:xfrm>
          <a:prstGeom prst="rect">
            <a:avLst/>
          </a:prstGeom>
          <a:noFill/>
          <a:ln>
            <a:noFill/>
          </a:ln>
        </p:spPr>
        <p:txBody>
          <a:bodyPr spcFirstLastPara="1" wrap="square" lIns="91425" tIns="91425" rIns="91425" bIns="91425" anchor="t" anchorCtr="0">
            <a:noAutofit/>
          </a:bodyPr>
          <a:lstStyle/>
          <a:p>
            <a:pPr marL="457200" lvl="0" indent="-336550" algn="l" rtl="0">
              <a:lnSpc>
                <a:spcPct val="105000"/>
              </a:lnSpc>
              <a:spcBef>
                <a:spcPts val="0"/>
              </a:spcBef>
              <a:spcAft>
                <a:spcPts val="0"/>
              </a:spcAft>
              <a:buSzPts val="1700"/>
              <a:buFont typeface="Times New Roman"/>
              <a:buChar char="❏"/>
            </a:pPr>
            <a:r>
              <a:rPr lang="en" sz="1700" b="1">
                <a:latin typeface="Barlow Semi Condensed"/>
                <a:ea typeface="Barlow Semi Condensed"/>
                <a:cs typeface="Barlow Semi Condensed"/>
                <a:sym typeface="Barlow Semi Condensed"/>
              </a:rPr>
              <a:t>Time interval with the highest card access activity: </a:t>
            </a:r>
            <a:r>
              <a:rPr lang="en" sz="1700">
                <a:latin typeface="Barlow Semi Condensed"/>
                <a:ea typeface="Barlow Semi Condensed"/>
                <a:cs typeface="Barlow Semi Condensed"/>
                <a:sym typeface="Barlow Semi Condensed"/>
              </a:rPr>
              <a:t> </a:t>
            </a:r>
            <a:endParaRPr sz="1700">
              <a:latin typeface="Barlow Semi Condensed"/>
              <a:ea typeface="Barlow Semi Condensed"/>
              <a:cs typeface="Barlow Semi Condensed"/>
              <a:sym typeface="Barlow Semi Condensed"/>
            </a:endParaRPr>
          </a:p>
          <a:p>
            <a:pPr marL="457200" lvl="0" indent="0" algn="l" rtl="0">
              <a:lnSpc>
                <a:spcPct val="105000"/>
              </a:lnSpc>
              <a:spcBef>
                <a:spcPts val="1200"/>
              </a:spcBef>
              <a:spcAft>
                <a:spcPts val="0"/>
              </a:spcAft>
              <a:buNone/>
            </a:pPr>
            <a:r>
              <a:rPr lang="en" sz="1700">
                <a:latin typeface="Barlow Semi Condensed"/>
                <a:ea typeface="Barlow Semi Condensed"/>
                <a:cs typeface="Barlow Semi Condensed"/>
                <a:sym typeface="Barlow Semi Condensed"/>
              </a:rPr>
              <a:t>10 pm to 1 am, with 10 pm experiencing the peak activity, averaging 436 transactions. </a:t>
            </a:r>
            <a:endParaRPr sz="1700">
              <a:latin typeface="Barlow Semi Condensed"/>
              <a:ea typeface="Barlow Semi Condensed"/>
              <a:cs typeface="Barlow Semi Condensed"/>
              <a:sym typeface="Barlow Semi Condensed"/>
            </a:endParaRPr>
          </a:p>
          <a:p>
            <a:pPr marL="457200" lvl="0" indent="-336550" algn="l" rtl="0">
              <a:lnSpc>
                <a:spcPct val="105000"/>
              </a:lnSpc>
              <a:spcBef>
                <a:spcPts val="1200"/>
              </a:spcBef>
              <a:spcAft>
                <a:spcPts val="0"/>
              </a:spcAft>
              <a:buSzPts val="1700"/>
              <a:buFont typeface="Barlow Semi Condensed"/>
              <a:buChar char="❏"/>
            </a:pPr>
            <a:r>
              <a:rPr lang="en" sz="1700" b="1">
                <a:latin typeface="Barlow Semi Condensed"/>
                <a:ea typeface="Barlow Semi Condensed"/>
                <a:cs typeface="Barlow Semi Condensed"/>
                <a:sym typeface="Barlow Semi Condensed"/>
              </a:rPr>
              <a:t>Top 3 locations with highest potential security risk:</a:t>
            </a:r>
            <a:r>
              <a:rPr lang="en" sz="1700">
                <a:latin typeface="Barlow Semi Condensed"/>
                <a:ea typeface="Barlow Semi Condensed"/>
                <a:cs typeface="Barlow Semi Condensed"/>
                <a:sym typeface="Barlow Semi Condensed"/>
              </a:rPr>
              <a:t> </a:t>
            </a:r>
            <a:endParaRPr sz="1700">
              <a:latin typeface="Barlow Semi Condensed"/>
              <a:ea typeface="Barlow Semi Condensed"/>
              <a:cs typeface="Barlow Semi Condensed"/>
              <a:sym typeface="Barlow Semi Condensed"/>
            </a:endParaRPr>
          </a:p>
          <a:p>
            <a:pPr marL="457200" lvl="0" indent="0" algn="l" rtl="0">
              <a:lnSpc>
                <a:spcPct val="105000"/>
              </a:lnSpc>
              <a:spcBef>
                <a:spcPts val="1200"/>
              </a:spcBef>
              <a:spcAft>
                <a:spcPts val="0"/>
              </a:spcAft>
              <a:buNone/>
            </a:pPr>
            <a:r>
              <a:rPr lang="en" sz="1700">
                <a:latin typeface="Barlow Semi Condensed"/>
                <a:ea typeface="Barlow Semi Condensed"/>
                <a:cs typeface="Barlow Semi Condensed"/>
                <a:sym typeface="Barlow Semi Condensed"/>
              </a:rPr>
              <a:t>"Blk 1 L1 Main Side Door," "Blk 1 L1 Lift Lobby Main Door," and "Blk 1 L1 Lift Lobby Back Door". </a:t>
            </a:r>
            <a:endParaRPr sz="1700">
              <a:latin typeface="Barlow Semi Condensed"/>
              <a:ea typeface="Barlow Semi Condensed"/>
              <a:cs typeface="Barlow Semi Condensed"/>
              <a:sym typeface="Barlow Semi Condensed"/>
            </a:endParaRPr>
          </a:p>
          <a:p>
            <a:pPr marL="457200" lvl="0" indent="-336550" algn="l" rtl="0">
              <a:lnSpc>
                <a:spcPct val="105000"/>
              </a:lnSpc>
              <a:spcBef>
                <a:spcPts val="1200"/>
              </a:spcBef>
              <a:spcAft>
                <a:spcPts val="0"/>
              </a:spcAft>
              <a:buSzPts val="1700"/>
              <a:buFont typeface="Barlow Semi Condensed"/>
              <a:buChar char="❏"/>
            </a:pPr>
            <a:r>
              <a:rPr lang="en" sz="1700" b="1">
                <a:latin typeface="Barlow Semi Condensed"/>
                <a:ea typeface="Barlow Semi Condensed"/>
                <a:cs typeface="Barlow Semi Condensed"/>
                <a:sym typeface="Barlow Semi Condensed"/>
              </a:rPr>
              <a:t>Top three CardIDs associated with frequent "Door Left Opened Alarm" status: </a:t>
            </a:r>
            <a:endParaRPr sz="1700" b="1">
              <a:latin typeface="Barlow Semi Condensed"/>
              <a:ea typeface="Barlow Semi Condensed"/>
              <a:cs typeface="Barlow Semi Condensed"/>
              <a:sym typeface="Barlow Semi Condensed"/>
            </a:endParaRPr>
          </a:p>
          <a:p>
            <a:pPr marL="457200" lvl="0" indent="0" algn="l" rtl="0">
              <a:lnSpc>
                <a:spcPct val="105000"/>
              </a:lnSpc>
              <a:spcBef>
                <a:spcPts val="1200"/>
              </a:spcBef>
              <a:spcAft>
                <a:spcPts val="0"/>
              </a:spcAft>
              <a:buNone/>
            </a:pPr>
            <a:r>
              <a:rPr lang="en" sz="1700">
                <a:latin typeface="Barlow Semi Condensed"/>
                <a:ea typeface="Barlow Semi Condensed"/>
                <a:cs typeface="Barlow Semi Condensed"/>
                <a:sym typeface="Barlow Semi Condensed"/>
              </a:rPr>
              <a:t>982UUT, 982UUV, 982UUU</a:t>
            </a:r>
            <a:endParaRPr sz="1700">
              <a:latin typeface="Barlow Semi Condensed"/>
              <a:ea typeface="Barlow Semi Condensed"/>
              <a:cs typeface="Barlow Semi Condensed"/>
              <a:sym typeface="Barlow Semi Condensed"/>
            </a:endParaRPr>
          </a:p>
          <a:p>
            <a:pPr marL="0" lvl="0" indent="0" algn="l" rtl="0">
              <a:lnSpc>
                <a:spcPct val="105000"/>
              </a:lnSpc>
              <a:spcBef>
                <a:spcPts val="1200"/>
              </a:spcBef>
              <a:spcAft>
                <a:spcPts val="1200"/>
              </a:spcAft>
              <a:buNone/>
            </a:pPr>
            <a:endParaRPr sz="1700" u="sng">
              <a:latin typeface="Barlow Semi Condensed"/>
              <a:ea typeface="Barlow Semi Condensed"/>
              <a:cs typeface="Barlow Semi Condensed"/>
              <a:sym typeface="Barlow Semi Condensed"/>
            </a:endParaRPr>
          </a:p>
        </p:txBody>
      </p:sp>
      <p:sp>
        <p:nvSpPr>
          <p:cNvPr id="2325" name="Google Shape;2325;p60"/>
          <p:cNvSpPr txBox="1"/>
          <p:nvPr/>
        </p:nvSpPr>
        <p:spPr>
          <a:xfrm>
            <a:off x="7583300" y="0"/>
            <a:ext cx="8202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Barlow Semi Condensed"/>
                <a:ea typeface="Barlow Semi Condensed"/>
                <a:cs typeface="Barlow Semi Condensed"/>
                <a:sym typeface="Barlow Semi Condensed"/>
              </a:rPr>
              <a:t>Ally Koh</a:t>
            </a:r>
            <a:endParaRPr sz="1600">
              <a:latin typeface="Barlow Semi Condensed"/>
              <a:ea typeface="Barlow Semi Condensed"/>
              <a:cs typeface="Barlow Semi Condensed"/>
              <a:sym typeface="Barlow Semi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61"/>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Fault Reporting</a:t>
            </a:r>
            <a:endParaRPr sz="5800"/>
          </a:p>
        </p:txBody>
      </p:sp>
      <p:sp>
        <p:nvSpPr>
          <p:cNvPr id="2331" name="Google Shape;2331;p61"/>
          <p:cNvSpPr txBox="1"/>
          <p:nvPr/>
        </p:nvSpPr>
        <p:spPr>
          <a:xfrm>
            <a:off x="2619750" y="3461325"/>
            <a:ext cx="39045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Barlow Semi Condensed"/>
                <a:ea typeface="Barlow Semi Condensed"/>
                <a:cs typeface="Barlow Semi Condensed"/>
                <a:sym typeface="Barlow Semi Condensed"/>
              </a:rPr>
              <a:t>Chua Chow Lee Marcus</a:t>
            </a:r>
            <a:endParaRPr sz="1600">
              <a:latin typeface="Barlow Semi Condensed"/>
              <a:ea typeface="Barlow Semi Condensed"/>
              <a:cs typeface="Barlow Semi Condensed"/>
              <a:sym typeface="Barlow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grpSp>
        <p:nvGrpSpPr>
          <p:cNvPr id="2130" name="Google Shape;2130;p35"/>
          <p:cNvGrpSpPr/>
          <p:nvPr/>
        </p:nvGrpSpPr>
        <p:grpSpPr>
          <a:xfrm>
            <a:off x="3732436" y="118466"/>
            <a:ext cx="1679127" cy="1679127"/>
            <a:chOff x="3614228" y="234880"/>
            <a:chExt cx="1915500" cy="1915500"/>
          </a:xfrm>
        </p:grpSpPr>
        <p:sp>
          <p:nvSpPr>
            <p:cNvPr id="2131" name="Google Shape;2131;p35"/>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5"/>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3" name="Google Shape;2133;p35"/>
          <p:cNvSpPr txBox="1"/>
          <p:nvPr/>
        </p:nvSpPr>
        <p:spPr>
          <a:xfrm>
            <a:off x="4039175" y="106515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a:solidFill>
                <a:schemeClr val="dk2"/>
              </a:solidFill>
              <a:latin typeface="Abel"/>
              <a:ea typeface="Abel"/>
              <a:cs typeface="Abel"/>
              <a:sym typeface="Abel"/>
            </a:endParaRPr>
          </a:p>
        </p:txBody>
      </p:sp>
      <p:grpSp>
        <p:nvGrpSpPr>
          <p:cNvPr id="2134" name="Google Shape;2134;p35"/>
          <p:cNvGrpSpPr/>
          <p:nvPr/>
        </p:nvGrpSpPr>
        <p:grpSpPr>
          <a:xfrm>
            <a:off x="4276542" y="542211"/>
            <a:ext cx="591455" cy="590639"/>
            <a:chOff x="1190625" y="238125"/>
            <a:chExt cx="5238750" cy="5231525"/>
          </a:xfrm>
        </p:grpSpPr>
        <p:sp>
          <p:nvSpPr>
            <p:cNvPr id="2135" name="Google Shape;2135;p35"/>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5"/>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5"/>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8" name="Google Shape;2138;p35"/>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9" name="Google Shape;2139;p35"/>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40" name="Google Shape;2140;p35"/>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41" name="Google Shape;2141;p35"/>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42" name="Google Shape;2142;p35"/>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43" name="Google Shape;2143;p35"/>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44" name="Google Shape;2144;p35"/>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45" name="Google Shape;2145;p35"/>
          <p:cNvSpPr txBox="1">
            <a:spLocks noGrp="1"/>
          </p:cNvSpPr>
          <p:nvPr>
            <p:ph type="title"/>
          </p:nvPr>
        </p:nvSpPr>
        <p:spPr>
          <a:xfrm>
            <a:off x="2167478" y="1882849"/>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Introduction</a:t>
            </a:r>
            <a:endParaRPr/>
          </a:p>
        </p:txBody>
      </p:sp>
      <p:graphicFrame>
        <p:nvGraphicFramePr>
          <p:cNvPr id="2146" name="Google Shape;2146;p35"/>
          <p:cNvGraphicFramePr/>
          <p:nvPr/>
        </p:nvGraphicFramePr>
        <p:xfrm>
          <a:off x="1060575" y="2413475"/>
          <a:ext cx="3000000" cy="3000000"/>
        </p:xfrm>
        <a:graphic>
          <a:graphicData uri="http://schemas.openxmlformats.org/drawingml/2006/table">
            <a:tbl>
              <a:tblPr>
                <a:noFill/>
                <a:tableStyleId>{CD860CF9-EC13-4337-A1F1-2BA7C7D7E9CE}</a:tableStyleId>
              </a:tblPr>
              <a:tblGrid>
                <a:gridCol w="2309625">
                  <a:extLst>
                    <a:ext uri="{9D8B030D-6E8A-4147-A177-3AD203B41FA5}">
                      <a16:colId xmlns:a16="http://schemas.microsoft.com/office/drawing/2014/main" val="20000"/>
                    </a:ext>
                  </a:extLst>
                </a:gridCol>
                <a:gridCol w="2309625">
                  <a:extLst>
                    <a:ext uri="{9D8B030D-6E8A-4147-A177-3AD203B41FA5}">
                      <a16:colId xmlns:a16="http://schemas.microsoft.com/office/drawing/2014/main" val="20001"/>
                    </a:ext>
                  </a:extLst>
                </a:gridCol>
                <a:gridCol w="2309625">
                  <a:extLst>
                    <a:ext uri="{9D8B030D-6E8A-4147-A177-3AD203B41FA5}">
                      <a16:colId xmlns:a16="http://schemas.microsoft.com/office/drawing/2014/main" val="20002"/>
                    </a:ext>
                  </a:extLst>
                </a:gridCol>
              </a:tblGrid>
              <a:tr h="241625">
                <a:tc>
                  <a:txBody>
                    <a:bodyPr/>
                    <a:lstStyle/>
                    <a:p>
                      <a:pPr marL="0" lvl="0" indent="0" algn="l" rtl="0">
                        <a:spcBef>
                          <a:spcPts val="0"/>
                        </a:spcBef>
                        <a:spcAft>
                          <a:spcPts val="0"/>
                        </a:spcAft>
                        <a:buNone/>
                      </a:pPr>
                      <a:r>
                        <a:rPr lang="en" sz="1200">
                          <a:latin typeface="Fjalla One"/>
                          <a:ea typeface="Fjalla One"/>
                          <a:cs typeface="Fjalla One"/>
                          <a:sym typeface="Fjalla One"/>
                        </a:rPr>
                        <a:t>Name</a:t>
                      </a:r>
                      <a:endParaRPr sz="1200">
                        <a:latin typeface="Fjalla One"/>
                        <a:ea typeface="Fjalla One"/>
                        <a:cs typeface="Fjalla One"/>
                        <a:sym typeface="Fjalla One"/>
                      </a:endParaRPr>
                    </a:p>
                  </a:txBody>
                  <a:tcPr marL="91425" marR="91425" marT="91425" marB="91425">
                    <a:lnB w="9525" cap="flat" cmpd="sng">
                      <a:solidFill>
                        <a:srgbClr val="9E9E9E"/>
                      </a:solidFill>
                      <a:prstDash val="solid"/>
                      <a:round/>
                      <a:headEnd type="none" w="sm" len="sm"/>
                      <a:tailEnd type="none" w="sm" len="sm"/>
                    </a:lnB>
                    <a:solidFill>
                      <a:srgbClr val="77C6FC"/>
                    </a:solidFill>
                  </a:tcPr>
                </a:tc>
                <a:tc>
                  <a:txBody>
                    <a:bodyPr/>
                    <a:lstStyle/>
                    <a:p>
                      <a:pPr marL="0" lvl="0" indent="0" algn="l" rtl="0">
                        <a:spcBef>
                          <a:spcPts val="0"/>
                        </a:spcBef>
                        <a:spcAft>
                          <a:spcPts val="0"/>
                        </a:spcAft>
                        <a:buNone/>
                      </a:pPr>
                      <a:r>
                        <a:rPr lang="en" sz="1200">
                          <a:latin typeface="Fjalla One"/>
                          <a:ea typeface="Fjalla One"/>
                          <a:cs typeface="Fjalla One"/>
                          <a:sym typeface="Fjalla One"/>
                        </a:rPr>
                        <a:t>Dataset(s)</a:t>
                      </a:r>
                      <a:endParaRPr sz="1200">
                        <a:latin typeface="Fjalla One"/>
                        <a:ea typeface="Fjalla One"/>
                        <a:cs typeface="Fjalla One"/>
                        <a:sym typeface="Fjalla One"/>
                      </a:endParaRPr>
                    </a:p>
                  </a:txBody>
                  <a:tcPr marL="91425" marR="91425" marT="91425" marB="91425">
                    <a:lnB w="9525" cap="flat" cmpd="sng">
                      <a:solidFill>
                        <a:srgbClr val="9E9E9E"/>
                      </a:solidFill>
                      <a:prstDash val="solid"/>
                      <a:round/>
                      <a:headEnd type="none" w="sm" len="sm"/>
                      <a:tailEnd type="none" w="sm" len="sm"/>
                    </a:lnB>
                    <a:solidFill>
                      <a:srgbClr val="77C6FC"/>
                    </a:solidFill>
                  </a:tcPr>
                </a:tc>
                <a:tc>
                  <a:txBody>
                    <a:bodyPr/>
                    <a:lstStyle/>
                    <a:p>
                      <a:pPr marL="0" lvl="0" indent="0" algn="l" rtl="0">
                        <a:spcBef>
                          <a:spcPts val="0"/>
                        </a:spcBef>
                        <a:spcAft>
                          <a:spcPts val="0"/>
                        </a:spcAft>
                        <a:buNone/>
                      </a:pPr>
                      <a:r>
                        <a:rPr lang="en" sz="1200">
                          <a:latin typeface="Fjalla One"/>
                          <a:ea typeface="Fjalla One"/>
                          <a:cs typeface="Fjalla One"/>
                          <a:sym typeface="Fjalla One"/>
                        </a:rPr>
                        <a:t>Role</a:t>
                      </a:r>
                      <a:endParaRPr sz="1200">
                        <a:latin typeface="Fjalla One"/>
                        <a:ea typeface="Fjalla One"/>
                        <a:cs typeface="Fjalla One"/>
                        <a:sym typeface="Fjalla One"/>
                      </a:endParaRPr>
                    </a:p>
                  </a:txBody>
                  <a:tcPr marL="91425" marR="91425" marT="91425" marB="91425">
                    <a:lnB w="9525" cap="flat" cmpd="sng">
                      <a:solidFill>
                        <a:srgbClr val="9E9E9E"/>
                      </a:solidFill>
                      <a:prstDash val="solid"/>
                      <a:round/>
                      <a:headEnd type="none" w="sm" len="sm"/>
                      <a:tailEnd type="none" w="sm" len="sm"/>
                    </a:lnB>
                    <a:solidFill>
                      <a:srgbClr val="77C6FC"/>
                    </a:solidFill>
                  </a:tcPr>
                </a:tc>
                <a:extLst>
                  <a:ext uri="{0D108BD9-81ED-4DB2-BD59-A6C34878D82A}">
                    <a16:rowId xmlns:a16="http://schemas.microsoft.com/office/drawing/2014/main" val="10000"/>
                  </a:ext>
                </a:extLst>
              </a:tr>
              <a:tr h="390350">
                <a:tc>
                  <a:txBody>
                    <a:bodyPr/>
                    <a:lstStyle/>
                    <a:p>
                      <a:pPr marL="0" lvl="0" indent="0" algn="l" rtl="0">
                        <a:spcBef>
                          <a:spcPts val="0"/>
                        </a:spcBef>
                        <a:spcAft>
                          <a:spcPts val="0"/>
                        </a:spcAft>
                        <a:buNone/>
                      </a:pPr>
                      <a:r>
                        <a:rPr lang="en" sz="1300">
                          <a:latin typeface="Fjalla One"/>
                          <a:ea typeface="Fjalla One"/>
                          <a:cs typeface="Fjalla One"/>
                          <a:sym typeface="Fjalla One"/>
                        </a:rPr>
                        <a:t>Ally</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Card Access</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Clean data, visualise data</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0350">
                <a:tc>
                  <a:txBody>
                    <a:bodyPr/>
                    <a:lstStyle/>
                    <a:p>
                      <a:pPr marL="0" lvl="0" indent="0" algn="l" rtl="0">
                        <a:spcBef>
                          <a:spcPts val="0"/>
                        </a:spcBef>
                        <a:spcAft>
                          <a:spcPts val="0"/>
                        </a:spcAft>
                        <a:buNone/>
                      </a:pPr>
                      <a:r>
                        <a:rPr lang="en" sz="1300">
                          <a:latin typeface="Fjalla One"/>
                          <a:ea typeface="Fjalla One"/>
                          <a:cs typeface="Fjalla One"/>
                          <a:sym typeface="Fjalla One"/>
                        </a:rPr>
                        <a:t>Iman</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Water Metering</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Clean data, visualise data</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0350">
                <a:tc>
                  <a:txBody>
                    <a:bodyPr/>
                    <a:lstStyle/>
                    <a:p>
                      <a:pPr marL="0" lvl="0" indent="0" algn="l" rtl="0">
                        <a:spcBef>
                          <a:spcPts val="0"/>
                        </a:spcBef>
                        <a:spcAft>
                          <a:spcPts val="0"/>
                        </a:spcAft>
                        <a:buNone/>
                      </a:pPr>
                      <a:r>
                        <a:rPr lang="en" sz="1300">
                          <a:latin typeface="Fjalla One"/>
                          <a:ea typeface="Fjalla One"/>
                          <a:cs typeface="Fjalla One"/>
                          <a:sym typeface="Fjalla One"/>
                        </a:rPr>
                        <a:t>Wee Xiang</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Toilet Utilisation, Solar Energy</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Clean data, visualise data</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0350">
                <a:tc>
                  <a:txBody>
                    <a:bodyPr/>
                    <a:lstStyle/>
                    <a:p>
                      <a:pPr marL="0" lvl="0" indent="0" algn="l" rtl="0">
                        <a:spcBef>
                          <a:spcPts val="0"/>
                        </a:spcBef>
                        <a:spcAft>
                          <a:spcPts val="0"/>
                        </a:spcAft>
                        <a:buNone/>
                      </a:pPr>
                      <a:r>
                        <a:rPr lang="en" sz="1300">
                          <a:latin typeface="Fjalla One"/>
                          <a:ea typeface="Fjalla One"/>
                          <a:cs typeface="Fjalla One"/>
                          <a:sym typeface="Fjalla One"/>
                        </a:rPr>
                        <a:t>Marcus </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Fault Reporting</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Clean data, visualise data</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0350">
                <a:tc>
                  <a:txBody>
                    <a:bodyPr/>
                    <a:lstStyle/>
                    <a:p>
                      <a:pPr marL="0" lvl="0" indent="0" algn="l" rtl="0">
                        <a:spcBef>
                          <a:spcPts val="0"/>
                        </a:spcBef>
                        <a:spcAft>
                          <a:spcPts val="0"/>
                        </a:spcAft>
                        <a:buNone/>
                      </a:pPr>
                      <a:r>
                        <a:rPr lang="en" sz="1300">
                          <a:latin typeface="Fjalla One"/>
                          <a:ea typeface="Fjalla One"/>
                          <a:cs typeface="Fjalla One"/>
                          <a:sym typeface="Fjalla One"/>
                        </a:rPr>
                        <a:t>Kelven</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Energy Consumption, Canteen Crowd</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Fjalla One"/>
                          <a:ea typeface="Fjalla One"/>
                          <a:cs typeface="Fjalla One"/>
                          <a:sym typeface="Fjalla One"/>
                        </a:rPr>
                        <a:t>Clean data, visualise data</a:t>
                      </a:r>
                      <a:endParaRPr sz="1300">
                        <a:latin typeface="Fjalla One"/>
                        <a:ea typeface="Fjalla One"/>
                        <a:cs typeface="Fjalla One"/>
                        <a:sym typeface="Fjalla On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6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Cleaning of Data(Before)</a:t>
            </a:r>
            <a:endParaRPr sz="2600"/>
          </a:p>
          <a:p>
            <a:pPr marL="0" lvl="0" indent="0" algn="ctr" rtl="0">
              <a:spcBef>
                <a:spcPts val="0"/>
              </a:spcBef>
              <a:spcAft>
                <a:spcPts val="0"/>
              </a:spcAft>
              <a:buNone/>
            </a:pPr>
            <a:endParaRPr sz="2600"/>
          </a:p>
        </p:txBody>
      </p:sp>
      <p:pic>
        <p:nvPicPr>
          <p:cNvPr id="2337" name="Google Shape;2337;p62"/>
          <p:cNvPicPr preferRelativeResize="0"/>
          <p:nvPr/>
        </p:nvPicPr>
        <p:blipFill>
          <a:blip r:embed="rId3">
            <a:alphaModFix/>
          </a:blip>
          <a:stretch>
            <a:fillRect/>
          </a:stretch>
        </p:blipFill>
        <p:spPr>
          <a:xfrm>
            <a:off x="1623725" y="1350050"/>
            <a:ext cx="1959575" cy="2858676"/>
          </a:xfrm>
          <a:prstGeom prst="rect">
            <a:avLst/>
          </a:prstGeom>
          <a:noFill/>
          <a:ln w="9525" cap="flat" cmpd="sng">
            <a:solidFill>
              <a:srgbClr val="1A1A1A"/>
            </a:solidFill>
            <a:prstDash val="solid"/>
            <a:round/>
            <a:headEnd type="none" w="sm" len="sm"/>
            <a:tailEnd type="none" w="sm" len="sm"/>
          </a:ln>
        </p:spPr>
      </p:pic>
      <p:pic>
        <p:nvPicPr>
          <p:cNvPr id="2338" name="Google Shape;2338;p62"/>
          <p:cNvPicPr preferRelativeResize="0"/>
          <p:nvPr/>
        </p:nvPicPr>
        <p:blipFill>
          <a:blip r:embed="rId4">
            <a:alphaModFix/>
          </a:blip>
          <a:stretch>
            <a:fillRect/>
          </a:stretch>
        </p:blipFill>
        <p:spPr>
          <a:xfrm>
            <a:off x="3790100" y="1350050"/>
            <a:ext cx="1661975" cy="2858675"/>
          </a:xfrm>
          <a:prstGeom prst="rect">
            <a:avLst/>
          </a:prstGeom>
          <a:noFill/>
          <a:ln w="9525" cap="flat" cmpd="sng">
            <a:solidFill>
              <a:srgbClr val="1A1A1A"/>
            </a:solidFill>
            <a:prstDash val="solid"/>
            <a:round/>
            <a:headEnd type="none" w="sm" len="sm"/>
            <a:tailEnd type="none" w="sm" len="sm"/>
          </a:ln>
        </p:spPr>
      </p:pic>
      <p:pic>
        <p:nvPicPr>
          <p:cNvPr id="2339" name="Google Shape;2339;p62"/>
          <p:cNvPicPr preferRelativeResize="0"/>
          <p:nvPr/>
        </p:nvPicPr>
        <p:blipFill>
          <a:blip r:embed="rId5">
            <a:alphaModFix/>
          </a:blip>
          <a:stretch>
            <a:fillRect/>
          </a:stretch>
        </p:blipFill>
        <p:spPr>
          <a:xfrm>
            <a:off x="5726950" y="1350050"/>
            <a:ext cx="1959575" cy="2858674"/>
          </a:xfrm>
          <a:prstGeom prst="rect">
            <a:avLst/>
          </a:prstGeom>
          <a:noFill/>
          <a:ln w="9525" cap="flat" cmpd="sng">
            <a:solidFill>
              <a:srgbClr val="1A1A1A"/>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Cleaning Dataset(After)</a:t>
            </a:r>
            <a:endParaRPr sz="2600"/>
          </a:p>
          <a:p>
            <a:pPr marL="0" lvl="0" indent="0" algn="ctr" rtl="0">
              <a:spcBef>
                <a:spcPts val="0"/>
              </a:spcBef>
              <a:spcAft>
                <a:spcPts val="0"/>
              </a:spcAft>
              <a:buNone/>
            </a:pPr>
            <a:endParaRPr sz="2600"/>
          </a:p>
          <a:p>
            <a:pPr marL="0" lvl="0" indent="0" algn="ctr" rtl="0">
              <a:spcBef>
                <a:spcPts val="0"/>
              </a:spcBef>
              <a:spcAft>
                <a:spcPts val="0"/>
              </a:spcAft>
              <a:buNone/>
            </a:pPr>
            <a:endParaRPr sz="2600"/>
          </a:p>
        </p:txBody>
      </p:sp>
      <p:pic>
        <p:nvPicPr>
          <p:cNvPr id="2345" name="Google Shape;2345;p63"/>
          <p:cNvPicPr preferRelativeResize="0"/>
          <p:nvPr/>
        </p:nvPicPr>
        <p:blipFill>
          <a:blip r:embed="rId3">
            <a:alphaModFix/>
          </a:blip>
          <a:stretch>
            <a:fillRect/>
          </a:stretch>
        </p:blipFill>
        <p:spPr>
          <a:xfrm>
            <a:off x="2214175" y="911025"/>
            <a:ext cx="4715651" cy="2374125"/>
          </a:xfrm>
          <a:prstGeom prst="rect">
            <a:avLst/>
          </a:prstGeom>
          <a:noFill/>
          <a:ln>
            <a:noFill/>
          </a:ln>
        </p:spPr>
      </p:pic>
      <p:pic>
        <p:nvPicPr>
          <p:cNvPr id="2346" name="Google Shape;2346;p63"/>
          <p:cNvPicPr preferRelativeResize="0"/>
          <p:nvPr/>
        </p:nvPicPr>
        <p:blipFill>
          <a:blip r:embed="rId4">
            <a:alphaModFix/>
          </a:blip>
          <a:stretch>
            <a:fillRect/>
          </a:stretch>
        </p:blipFill>
        <p:spPr>
          <a:xfrm>
            <a:off x="2214175" y="3350615"/>
            <a:ext cx="4815251" cy="14076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64"/>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Cleaning Dataset(After)</a:t>
            </a:r>
            <a:endParaRPr sz="2600"/>
          </a:p>
          <a:p>
            <a:pPr marL="0" lvl="0" indent="0" algn="ctr" rtl="0">
              <a:spcBef>
                <a:spcPts val="0"/>
              </a:spcBef>
              <a:spcAft>
                <a:spcPts val="0"/>
              </a:spcAft>
              <a:buNone/>
            </a:pPr>
            <a:endParaRPr sz="2600"/>
          </a:p>
          <a:p>
            <a:pPr marL="0" lvl="0" indent="0" algn="ctr" rtl="0">
              <a:spcBef>
                <a:spcPts val="0"/>
              </a:spcBef>
              <a:spcAft>
                <a:spcPts val="0"/>
              </a:spcAft>
              <a:buNone/>
            </a:pPr>
            <a:endParaRPr sz="2600"/>
          </a:p>
        </p:txBody>
      </p:sp>
      <p:pic>
        <p:nvPicPr>
          <p:cNvPr id="2352" name="Google Shape;2352;p64"/>
          <p:cNvPicPr preferRelativeResize="0"/>
          <p:nvPr/>
        </p:nvPicPr>
        <p:blipFill>
          <a:blip r:embed="rId3">
            <a:alphaModFix/>
          </a:blip>
          <a:stretch>
            <a:fillRect/>
          </a:stretch>
        </p:blipFill>
        <p:spPr>
          <a:xfrm>
            <a:off x="867675" y="1281000"/>
            <a:ext cx="7408501" cy="3144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65"/>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NLP on Jupyter</a:t>
            </a:r>
            <a:endParaRPr/>
          </a:p>
        </p:txBody>
      </p:sp>
      <p:pic>
        <p:nvPicPr>
          <p:cNvPr id="2358" name="Google Shape;2358;p65"/>
          <p:cNvPicPr preferRelativeResize="0"/>
          <p:nvPr/>
        </p:nvPicPr>
        <p:blipFill>
          <a:blip r:embed="rId3">
            <a:alphaModFix/>
          </a:blip>
          <a:stretch>
            <a:fillRect/>
          </a:stretch>
        </p:blipFill>
        <p:spPr>
          <a:xfrm>
            <a:off x="2920175" y="911025"/>
            <a:ext cx="3303650" cy="1978850"/>
          </a:xfrm>
          <a:prstGeom prst="rect">
            <a:avLst/>
          </a:prstGeom>
          <a:noFill/>
          <a:ln>
            <a:noFill/>
          </a:ln>
        </p:spPr>
      </p:pic>
      <p:pic>
        <p:nvPicPr>
          <p:cNvPr id="2359" name="Google Shape;2359;p65"/>
          <p:cNvPicPr preferRelativeResize="0"/>
          <p:nvPr/>
        </p:nvPicPr>
        <p:blipFill>
          <a:blip r:embed="rId4">
            <a:alphaModFix/>
          </a:blip>
          <a:stretch>
            <a:fillRect/>
          </a:stretch>
        </p:blipFill>
        <p:spPr>
          <a:xfrm>
            <a:off x="2118900" y="3008202"/>
            <a:ext cx="4906201" cy="1906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66"/>
          <p:cNvSpPr txBox="1">
            <a:spLocks noGrp="1"/>
          </p:cNvSpPr>
          <p:nvPr>
            <p:ph type="subTitle" idx="1"/>
          </p:nvPr>
        </p:nvSpPr>
        <p:spPr>
          <a:xfrm>
            <a:off x="2167125" y="1139607"/>
            <a:ext cx="4809600" cy="3048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Did not remove stopwords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Stemming produced the best results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Final Dataset:</a:t>
            </a: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65" name="Google Shape;2365;p66"/>
          <p:cNvSpPr txBox="1">
            <a:spLocks noGrp="1"/>
          </p:cNvSpPr>
          <p:nvPr>
            <p:ph type="title"/>
          </p:nvPr>
        </p:nvSpPr>
        <p:spPr>
          <a:xfrm>
            <a:off x="2167203" y="355199"/>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NLP on jupyter</a:t>
            </a:r>
            <a:endParaRPr/>
          </a:p>
        </p:txBody>
      </p:sp>
      <p:pic>
        <p:nvPicPr>
          <p:cNvPr id="2366" name="Google Shape;2366;p66"/>
          <p:cNvPicPr preferRelativeResize="0"/>
          <p:nvPr/>
        </p:nvPicPr>
        <p:blipFill>
          <a:blip r:embed="rId3">
            <a:alphaModFix/>
          </a:blip>
          <a:stretch>
            <a:fillRect/>
          </a:stretch>
        </p:blipFill>
        <p:spPr>
          <a:xfrm>
            <a:off x="1916184" y="2447025"/>
            <a:ext cx="5311626" cy="2264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67"/>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Fault Reporting: Dashboard Overview(Before)</a:t>
            </a:r>
            <a:endParaRPr sz="2200"/>
          </a:p>
        </p:txBody>
      </p:sp>
      <p:pic>
        <p:nvPicPr>
          <p:cNvPr id="2372" name="Google Shape;2372;p67"/>
          <p:cNvPicPr preferRelativeResize="0"/>
          <p:nvPr/>
        </p:nvPicPr>
        <p:blipFill>
          <a:blip r:embed="rId3">
            <a:alphaModFix/>
          </a:blip>
          <a:stretch>
            <a:fillRect/>
          </a:stretch>
        </p:blipFill>
        <p:spPr>
          <a:xfrm>
            <a:off x="1669950" y="1166550"/>
            <a:ext cx="5803974" cy="3289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68"/>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Fault Reporting: Category Dashboards(Before)</a:t>
            </a:r>
            <a:endParaRPr sz="2300"/>
          </a:p>
          <a:p>
            <a:pPr marL="0" lvl="0" indent="0" algn="ctr" rtl="0">
              <a:spcBef>
                <a:spcPts val="0"/>
              </a:spcBef>
              <a:spcAft>
                <a:spcPts val="0"/>
              </a:spcAft>
              <a:buNone/>
            </a:pPr>
            <a:endParaRPr sz="2600"/>
          </a:p>
        </p:txBody>
      </p:sp>
      <p:pic>
        <p:nvPicPr>
          <p:cNvPr id="2378" name="Google Shape;2378;p68"/>
          <p:cNvPicPr preferRelativeResize="0"/>
          <p:nvPr/>
        </p:nvPicPr>
        <p:blipFill>
          <a:blip r:embed="rId3">
            <a:alphaModFix/>
          </a:blip>
          <a:stretch>
            <a:fillRect/>
          </a:stretch>
        </p:blipFill>
        <p:spPr>
          <a:xfrm>
            <a:off x="1445648" y="1119500"/>
            <a:ext cx="6252550" cy="3537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pic>
        <p:nvPicPr>
          <p:cNvPr id="2383" name="Google Shape;2383;p69"/>
          <p:cNvPicPr preferRelativeResize="0"/>
          <p:nvPr/>
        </p:nvPicPr>
        <p:blipFill>
          <a:blip r:embed="rId3">
            <a:alphaModFix/>
          </a:blip>
          <a:stretch>
            <a:fillRect/>
          </a:stretch>
        </p:blipFill>
        <p:spPr>
          <a:xfrm>
            <a:off x="1372752" y="776387"/>
            <a:ext cx="6398501" cy="35907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70"/>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Overview Dashboard (After)</a:t>
            </a:r>
            <a:endParaRPr/>
          </a:p>
        </p:txBody>
      </p:sp>
      <p:pic>
        <p:nvPicPr>
          <p:cNvPr id="2389" name="Google Shape;2389;p70"/>
          <p:cNvPicPr preferRelativeResize="0"/>
          <p:nvPr/>
        </p:nvPicPr>
        <p:blipFill>
          <a:blip r:embed="rId3">
            <a:alphaModFix/>
          </a:blip>
          <a:stretch>
            <a:fillRect/>
          </a:stretch>
        </p:blipFill>
        <p:spPr>
          <a:xfrm>
            <a:off x="1049013" y="1056478"/>
            <a:ext cx="7045824" cy="39276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71"/>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Incomplete Reports</a:t>
            </a:r>
            <a:endParaRPr/>
          </a:p>
        </p:txBody>
      </p:sp>
      <p:pic>
        <p:nvPicPr>
          <p:cNvPr id="2395" name="Google Shape;2395;p71"/>
          <p:cNvPicPr preferRelativeResize="0"/>
          <p:nvPr/>
        </p:nvPicPr>
        <p:blipFill>
          <a:blip r:embed="rId3">
            <a:alphaModFix/>
          </a:blip>
          <a:stretch>
            <a:fillRect/>
          </a:stretch>
        </p:blipFill>
        <p:spPr>
          <a:xfrm>
            <a:off x="1069138" y="911028"/>
            <a:ext cx="7005714" cy="39276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36"/>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Energy Consumption</a:t>
            </a:r>
            <a:endParaRPr sz="5800"/>
          </a:p>
        </p:txBody>
      </p:sp>
      <p:sp>
        <p:nvSpPr>
          <p:cNvPr id="2152" name="Google Shape;2152;p36"/>
          <p:cNvSpPr txBox="1"/>
          <p:nvPr/>
        </p:nvSpPr>
        <p:spPr>
          <a:xfrm>
            <a:off x="2619750" y="3410475"/>
            <a:ext cx="39045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Barlow Semi Condensed"/>
                <a:ea typeface="Barlow Semi Condensed"/>
                <a:cs typeface="Barlow Semi Condensed"/>
                <a:sym typeface="Barlow Semi Condensed"/>
              </a:rPr>
              <a:t>Lim Wee Liang Kelven</a:t>
            </a:r>
            <a:endParaRPr sz="1600">
              <a:latin typeface="Barlow Semi Condensed"/>
              <a:ea typeface="Barlow Semi Condensed"/>
              <a:cs typeface="Barlow Semi Condensed"/>
              <a:sym typeface="Barlow Semi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7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Reports by Category Dashboard(After)</a:t>
            </a:r>
            <a:endParaRPr/>
          </a:p>
        </p:txBody>
      </p:sp>
      <p:pic>
        <p:nvPicPr>
          <p:cNvPr id="2401" name="Google Shape;2401;p72"/>
          <p:cNvPicPr preferRelativeResize="0"/>
          <p:nvPr/>
        </p:nvPicPr>
        <p:blipFill>
          <a:blip r:embed="rId3">
            <a:alphaModFix/>
          </a:blip>
          <a:stretch>
            <a:fillRect/>
          </a:stretch>
        </p:blipFill>
        <p:spPr>
          <a:xfrm>
            <a:off x="1075700" y="911028"/>
            <a:ext cx="6992446" cy="392767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sp>
        <p:nvSpPr>
          <p:cNvPr id="2406" name="Google Shape;2406;p7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Insights</a:t>
            </a:r>
            <a:endParaRPr sz="2600"/>
          </a:p>
          <a:p>
            <a:pPr marL="0" lvl="0" indent="0" algn="ctr" rtl="0">
              <a:spcBef>
                <a:spcPts val="0"/>
              </a:spcBef>
              <a:spcAft>
                <a:spcPts val="0"/>
              </a:spcAft>
              <a:buNone/>
            </a:pPr>
            <a:endParaRPr sz="2600"/>
          </a:p>
        </p:txBody>
      </p:sp>
      <p:sp>
        <p:nvSpPr>
          <p:cNvPr id="2407" name="Google Shape;2407;p73"/>
          <p:cNvSpPr txBox="1"/>
          <p:nvPr/>
        </p:nvSpPr>
        <p:spPr>
          <a:xfrm>
            <a:off x="1013550" y="1285875"/>
            <a:ext cx="7148100" cy="28398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rgbClr val="212121"/>
              </a:buClr>
              <a:buSzPts val="1500"/>
              <a:buFont typeface="Fjalla One"/>
              <a:buChar char="❏"/>
            </a:pPr>
            <a:r>
              <a:rPr lang="en" sz="1500" b="1" u="sng">
                <a:solidFill>
                  <a:srgbClr val="212121"/>
                </a:solidFill>
                <a:latin typeface="Fjalla One"/>
                <a:ea typeface="Fjalla One"/>
                <a:cs typeface="Fjalla One"/>
                <a:sym typeface="Fjalla One"/>
              </a:rPr>
              <a:t>Block 1</a:t>
            </a:r>
            <a:r>
              <a:rPr lang="en" sz="1500">
                <a:solidFill>
                  <a:srgbClr val="212121"/>
                </a:solidFill>
                <a:latin typeface="Fjalla One"/>
                <a:ea typeface="Fjalla One"/>
                <a:cs typeface="Fjalla One"/>
                <a:sym typeface="Fjalla One"/>
              </a:rPr>
              <a:t> has the most reports complete and incomplete</a:t>
            </a:r>
            <a:endParaRPr sz="1500">
              <a:solidFill>
                <a:srgbClr val="212121"/>
              </a:solidFill>
              <a:latin typeface="Fjalla One"/>
              <a:ea typeface="Fjalla One"/>
              <a:cs typeface="Fjalla One"/>
              <a:sym typeface="Fjalla One"/>
            </a:endParaRPr>
          </a:p>
          <a:p>
            <a:pPr marL="457200" lvl="0" indent="-323850" algn="l" rtl="0">
              <a:lnSpc>
                <a:spcPct val="150000"/>
              </a:lnSpc>
              <a:spcBef>
                <a:spcPts val="0"/>
              </a:spcBef>
              <a:spcAft>
                <a:spcPts val="0"/>
              </a:spcAft>
              <a:buClr>
                <a:srgbClr val="212121"/>
              </a:buClr>
              <a:buSzPts val="1500"/>
              <a:buFont typeface="Fjalla One"/>
              <a:buChar char="❏"/>
            </a:pPr>
            <a:r>
              <a:rPr lang="en" sz="1500" b="1" u="sng">
                <a:solidFill>
                  <a:srgbClr val="212121"/>
                </a:solidFill>
                <a:latin typeface="Fjalla One"/>
                <a:ea typeface="Fjalla One"/>
                <a:cs typeface="Fjalla One"/>
                <a:sym typeface="Fjalla One"/>
              </a:rPr>
              <a:t>M&amp;E, Building, AV &amp; Event, ACMV and Plumbing </a:t>
            </a:r>
            <a:r>
              <a:rPr lang="en" sz="1500">
                <a:solidFill>
                  <a:srgbClr val="212121"/>
                </a:solidFill>
                <a:latin typeface="Fjalla One"/>
                <a:ea typeface="Fjalla One"/>
                <a:cs typeface="Fjalla One"/>
                <a:sym typeface="Fjalla One"/>
              </a:rPr>
              <a:t>are the highest in terms of fault reports for category</a:t>
            </a:r>
            <a:endParaRPr sz="1500">
              <a:solidFill>
                <a:srgbClr val="212121"/>
              </a:solidFill>
              <a:latin typeface="Fjalla One"/>
              <a:ea typeface="Fjalla One"/>
              <a:cs typeface="Fjalla One"/>
              <a:sym typeface="Fjalla One"/>
            </a:endParaRPr>
          </a:p>
          <a:p>
            <a:pPr marL="457200" lvl="0" indent="-323850" algn="l" rtl="0">
              <a:lnSpc>
                <a:spcPct val="150000"/>
              </a:lnSpc>
              <a:spcBef>
                <a:spcPts val="0"/>
              </a:spcBef>
              <a:spcAft>
                <a:spcPts val="0"/>
              </a:spcAft>
              <a:buClr>
                <a:srgbClr val="212121"/>
              </a:buClr>
              <a:buSzPts val="1500"/>
              <a:buFont typeface="Fjalla One"/>
              <a:buChar char="❏"/>
            </a:pPr>
            <a:r>
              <a:rPr lang="en" sz="1500">
                <a:solidFill>
                  <a:srgbClr val="212121"/>
                </a:solidFill>
                <a:latin typeface="Fjalla One"/>
                <a:ea typeface="Fjalla One"/>
                <a:cs typeface="Fjalla One"/>
                <a:sym typeface="Fjalla One"/>
              </a:rPr>
              <a:t>The largest count of incomplete fault reports happened between </a:t>
            </a:r>
            <a:r>
              <a:rPr lang="en" sz="1500" b="1" u="sng">
                <a:solidFill>
                  <a:srgbClr val="212121"/>
                </a:solidFill>
                <a:latin typeface="Fjalla One"/>
                <a:ea typeface="Fjalla One"/>
                <a:cs typeface="Fjalla One"/>
                <a:sym typeface="Fjalla One"/>
              </a:rPr>
              <a:t>June and July of 2022</a:t>
            </a:r>
            <a:endParaRPr sz="1500" b="1" u="sng">
              <a:solidFill>
                <a:srgbClr val="212121"/>
              </a:solidFill>
              <a:latin typeface="Fjalla One"/>
              <a:ea typeface="Fjalla One"/>
              <a:cs typeface="Fjalla One"/>
              <a:sym typeface="Fjalla One"/>
            </a:endParaRPr>
          </a:p>
          <a:p>
            <a:pPr marL="457200" lvl="0" indent="-323850" algn="l" rtl="0">
              <a:lnSpc>
                <a:spcPct val="150000"/>
              </a:lnSpc>
              <a:spcBef>
                <a:spcPts val="0"/>
              </a:spcBef>
              <a:spcAft>
                <a:spcPts val="0"/>
              </a:spcAft>
              <a:buClr>
                <a:srgbClr val="212121"/>
              </a:buClr>
              <a:buSzPts val="1500"/>
              <a:buFont typeface="Fjalla One"/>
              <a:buChar char="❏"/>
            </a:pPr>
            <a:r>
              <a:rPr lang="en" sz="1500">
                <a:solidFill>
                  <a:srgbClr val="212121"/>
                </a:solidFill>
                <a:latin typeface="Fjalla One"/>
                <a:ea typeface="Fjalla One"/>
                <a:cs typeface="Fjalla One"/>
                <a:sym typeface="Fjalla One"/>
              </a:rPr>
              <a:t>The number of incomplete fault reports is </a:t>
            </a:r>
            <a:r>
              <a:rPr lang="en" sz="1500" b="1" u="sng">
                <a:solidFill>
                  <a:srgbClr val="212121"/>
                </a:solidFill>
                <a:latin typeface="Fjalla One"/>
                <a:ea typeface="Fjalla One"/>
                <a:cs typeface="Fjalla One"/>
                <a:sym typeface="Fjalla One"/>
              </a:rPr>
              <a:t>steadily increasing</a:t>
            </a:r>
            <a:endParaRPr sz="1500" b="1" u="sng">
              <a:solidFill>
                <a:srgbClr val="212121"/>
              </a:solidFill>
              <a:latin typeface="Fjalla One"/>
              <a:ea typeface="Fjalla One"/>
              <a:cs typeface="Fjalla One"/>
              <a:sym typeface="Fjalla One"/>
            </a:endParaRPr>
          </a:p>
          <a:p>
            <a:pPr marL="457200" lvl="0" indent="-323850" algn="l" rtl="0">
              <a:lnSpc>
                <a:spcPct val="150000"/>
              </a:lnSpc>
              <a:spcBef>
                <a:spcPts val="0"/>
              </a:spcBef>
              <a:spcAft>
                <a:spcPts val="0"/>
              </a:spcAft>
              <a:buClr>
                <a:srgbClr val="212121"/>
              </a:buClr>
              <a:buSzPts val="1500"/>
              <a:buFont typeface="Fjalla One"/>
              <a:buChar char="❏"/>
            </a:pPr>
            <a:r>
              <a:rPr lang="en" sz="1500">
                <a:solidFill>
                  <a:srgbClr val="212121"/>
                </a:solidFill>
                <a:latin typeface="Fjalla One"/>
                <a:ea typeface="Fjalla One"/>
                <a:cs typeface="Fjalla One"/>
                <a:sym typeface="Fjalla One"/>
              </a:rPr>
              <a:t>The department with the </a:t>
            </a:r>
            <a:r>
              <a:rPr lang="en" sz="1500" b="1" u="sng">
                <a:solidFill>
                  <a:srgbClr val="212121"/>
                </a:solidFill>
                <a:latin typeface="Fjalla One"/>
                <a:ea typeface="Fjalla One"/>
                <a:cs typeface="Fjalla One"/>
                <a:sym typeface="Fjalla One"/>
              </a:rPr>
              <a:t>most fault reports incomplete</a:t>
            </a:r>
            <a:r>
              <a:rPr lang="en" sz="1500">
                <a:solidFill>
                  <a:srgbClr val="212121"/>
                </a:solidFill>
                <a:latin typeface="Fjalla One"/>
                <a:ea typeface="Fjalla One"/>
                <a:cs typeface="Fjalla One"/>
                <a:sym typeface="Fjalla One"/>
              </a:rPr>
              <a:t> is EES, they have 136 incomplete reports out of the total 223 incomplete fault reports</a:t>
            </a:r>
            <a:endParaRPr sz="1500">
              <a:solidFill>
                <a:srgbClr val="212121"/>
              </a:solidFill>
              <a:latin typeface="Fjalla One"/>
              <a:ea typeface="Fjalla One"/>
              <a:cs typeface="Fjalla One"/>
              <a:sym typeface="Fjalla One"/>
            </a:endParaRPr>
          </a:p>
          <a:p>
            <a:pPr marL="457200" lvl="0" indent="-323850" algn="l" rtl="0">
              <a:lnSpc>
                <a:spcPct val="150000"/>
              </a:lnSpc>
              <a:spcBef>
                <a:spcPts val="0"/>
              </a:spcBef>
              <a:spcAft>
                <a:spcPts val="0"/>
              </a:spcAft>
              <a:buClr>
                <a:srgbClr val="212121"/>
              </a:buClr>
              <a:buSzPts val="1500"/>
              <a:buFont typeface="Fjalla One"/>
              <a:buChar char="❏"/>
            </a:pPr>
            <a:r>
              <a:rPr lang="en" sz="1500">
                <a:solidFill>
                  <a:srgbClr val="212121"/>
                </a:solidFill>
                <a:latin typeface="Fjalla One"/>
                <a:ea typeface="Fjalla One"/>
                <a:cs typeface="Fjalla One"/>
                <a:sym typeface="Fjalla One"/>
              </a:rPr>
              <a:t>The </a:t>
            </a:r>
            <a:r>
              <a:rPr lang="en" sz="1500" b="1" u="sng">
                <a:solidFill>
                  <a:srgbClr val="212121"/>
                </a:solidFill>
                <a:latin typeface="Fjalla One"/>
                <a:ea typeface="Fjalla One"/>
                <a:cs typeface="Fjalla One"/>
                <a:sym typeface="Fjalla One"/>
              </a:rPr>
              <a:t>largest count of fault reports</a:t>
            </a:r>
            <a:r>
              <a:rPr lang="en" sz="1500">
                <a:solidFill>
                  <a:srgbClr val="212121"/>
                </a:solidFill>
                <a:latin typeface="Fjalla One"/>
                <a:ea typeface="Fjalla One"/>
                <a:cs typeface="Fjalla One"/>
                <a:sym typeface="Fjalla One"/>
              </a:rPr>
              <a:t> is the issue: light fused</a:t>
            </a:r>
            <a:endParaRPr sz="1500">
              <a:solidFill>
                <a:srgbClr val="212121"/>
              </a:solidFill>
              <a:latin typeface="Fjalla One"/>
              <a:ea typeface="Fjalla One"/>
              <a:cs typeface="Fjalla One"/>
              <a:sym typeface="Fjalla On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74"/>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Canteen Crowd</a:t>
            </a:r>
            <a:endParaRPr sz="5800"/>
          </a:p>
        </p:txBody>
      </p:sp>
      <p:sp>
        <p:nvSpPr>
          <p:cNvPr id="2413" name="Google Shape;2413;p74"/>
          <p:cNvSpPr txBox="1"/>
          <p:nvPr/>
        </p:nvSpPr>
        <p:spPr>
          <a:xfrm>
            <a:off x="2619750" y="3399925"/>
            <a:ext cx="39045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Barlow Semi Condensed"/>
                <a:ea typeface="Barlow Semi Condensed"/>
                <a:cs typeface="Barlow Semi Condensed"/>
                <a:sym typeface="Barlow Semi Condensed"/>
              </a:rPr>
              <a:t>Lim Wee Liang Kelven</a:t>
            </a:r>
            <a:endParaRPr sz="1600">
              <a:latin typeface="Barlow Semi Condensed"/>
              <a:ea typeface="Barlow Semi Condensed"/>
              <a:cs typeface="Barlow Semi Condensed"/>
              <a:sym typeface="Barlow Semi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sp>
        <p:nvSpPr>
          <p:cNvPr id="2418" name="Google Shape;2418;p75"/>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Alteryx (Before)</a:t>
            </a:r>
            <a:endParaRPr sz="2600"/>
          </a:p>
          <a:p>
            <a:pPr marL="0" lvl="0" indent="0" algn="ctr" rtl="0">
              <a:spcBef>
                <a:spcPts val="0"/>
              </a:spcBef>
              <a:spcAft>
                <a:spcPts val="0"/>
              </a:spcAft>
              <a:buNone/>
            </a:pPr>
            <a:endParaRPr sz="2600"/>
          </a:p>
          <a:p>
            <a:pPr marL="0" lvl="0" indent="0" algn="ctr" rtl="0">
              <a:spcBef>
                <a:spcPts val="0"/>
              </a:spcBef>
              <a:spcAft>
                <a:spcPts val="0"/>
              </a:spcAft>
              <a:buNone/>
            </a:pPr>
            <a:endParaRPr sz="2600" b="1"/>
          </a:p>
        </p:txBody>
      </p:sp>
      <p:pic>
        <p:nvPicPr>
          <p:cNvPr id="2419" name="Google Shape;2419;p75"/>
          <p:cNvPicPr preferRelativeResize="0"/>
          <p:nvPr/>
        </p:nvPicPr>
        <p:blipFill>
          <a:blip r:embed="rId3">
            <a:alphaModFix/>
          </a:blip>
          <a:stretch>
            <a:fillRect/>
          </a:stretch>
        </p:blipFill>
        <p:spPr>
          <a:xfrm>
            <a:off x="348475" y="1386350"/>
            <a:ext cx="8446901" cy="2370800"/>
          </a:xfrm>
          <a:prstGeom prst="rect">
            <a:avLst/>
          </a:prstGeom>
          <a:noFill/>
          <a:ln>
            <a:noFill/>
          </a:ln>
        </p:spPr>
      </p:pic>
      <p:sp>
        <p:nvSpPr>
          <p:cNvPr id="2420" name="Google Shape;2420;p75"/>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7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Alteryx (After)</a:t>
            </a:r>
            <a:endParaRPr sz="2600"/>
          </a:p>
          <a:p>
            <a:pPr marL="0" lvl="0" indent="0" algn="ctr" rtl="0">
              <a:spcBef>
                <a:spcPts val="0"/>
              </a:spcBef>
              <a:spcAft>
                <a:spcPts val="0"/>
              </a:spcAft>
              <a:buNone/>
            </a:pPr>
            <a:endParaRPr sz="2600"/>
          </a:p>
        </p:txBody>
      </p:sp>
      <p:pic>
        <p:nvPicPr>
          <p:cNvPr id="2426" name="Google Shape;2426;p76"/>
          <p:cNvPicPr preferRelativeResize="0"/>
          <p:nvPr/>
        </p:nvPicPr>
        <p:blipFill>
          <a:blip r:embed="rId3">
            <a:alphaModFix/>
          </a:blip>
          <a:stretch>
            <a:fillRect/>
          </a:stretch>
        </p:blipFill>
        <p:spPr>
          <a:xfrm>
            <a:off x="889137" y="1062725"/>
            <a:ext cx="7365576" cy="3096325"/>
          </a:xfrm>
          <a:prstGeom prst="rect">
            <a:avLst/>
          </a:prstGeom>
          <a:noFill/>
          <a:ln>
            <a:noFill/>
          </a:ln>
        </p:spPr>
      </p:pic>
      <p:sp>
        <p:nvSpPr>
          <p:cNvPr id="2427" name="Google Shape;2427;p76"/>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77"/>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Canteen Crowd (Before)</a:t>
            </a:r>
            <a:endParaRPr sz="2600"/>
          </a:p>
          <a:p>
            <a:pPr marL="0" lvl="0" indent="0" algn="ctr" rtl="0">
              <a:spcBef>
                <a:spcPts val="0"/>
              </a:spcBef>
              <a:spcAft>
                <a:spcPts val="0"/>
              </a:spcAft>
              <a:buNone/>
            </a:pPr>
            <a:endParaRPr sz="2600"/>
          </a:p>
        </p:txBody>
      </p:sp>
      <p:pic>
        <p:nvPicPr>
          <p:cNvPr id="2433" name="Google Shape;2433;p77"/>
          <p:cNvPicPr preferRelativeResize="0"/>
          <p:nvPr/>
        </p:nvPicPr>
        <p:blipFill>
          <a:blip r:embed="rId3">
            <a:alphaModFix/>
          </a:blip>
          <a:stretch>
            <a:fillRect/>
          </a:stretch>
        </p:blipFill>
        <p:spPr>
          <a:xfrm>
            <a:off x="1424450" y="911025"/>
            <a:ext cx="6294950" cy="3670150"/>
          </a:xfrm>
          <a:prstGeom prst="rect">
            <a:avLst/>
          </a:prstGeom>
          <a:noFill/>
          <a:ln>
            <a:noFill/>
          </a:ln>
        </p:spPr>
      </p:pic>
      <p:sp>
        <p:nvSpPr>
          <p:cNvPr id="2434" name="Google Shape;2434;p77"/>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78"/>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Canteen Crowd (After)</a:t>
            </a:r>
            <a:endParaRPr sz="2600"/>
          </a:p>
        </p:txBody>
      </p:sp>
      <p:pic>
        <p:nvPicPr>
          <p:cNvPr id="2440" name="Google Shape;2440;p78"/>
          <p:cNvPicPr preferRelativeResize="0"/>
          <p:nvPr/>
        </p:nvPicPr>
        <p:blipFill>
          <a:blip r:embed="rId3">
            <a:alphaModFix/>
          </a:blip>
          <a:stretch>
            <a:fillRect/>
          </a:stretch>
        </p:blipFill>
        <p:spPr>
          <a:xfrm>
            <a:off x="1292038" y="911025"/>
            <a:ext cx="6559776" cy="3794550"/>
          </a:xfrm>
          <a:prstGeom prst="rect">
            <a:avLst/>
          </a:prstGeom>
          <a:noFill/>
          <a:ln>
            <a:noFill/>
          </a:ln>
        </p:spPr>
      </p:pic>
      <p:sp>
        <p:nvSpPr>
          <p:cNvPr id="2441" name="Google Shape;2441;p78"/>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p7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Insights</a:t>
            </a:r>
            <a:endParaRPr sz="2600"/>
          </a:p>
        </p:txBody>
      </p:sp>
      <p:sp>
        <p:nvSpPr>
          <p:cNvPr id="2447" name="Google Shape;2447;p79"/>
          <p:cNvSpPr txBox="1"/>
          <p:nvPr/>
        </p:nvSpPr>
        <p:spPr>
          <a:xfrm>
            <a:off x="6000750" y="1000550"/>
            <a:ext cx="2198400" cy="2319600"/>
          </a:xfrm>
          <a:prstGeom prst="rect">
            <a:avLst/>
          </a:prstGeom>
          <a:noFill/>
          <a:ln>
            <a:noFill/>
          </a:ln>
        </p:spPr>
        <p:txBody>
          <a:bodyPr spcFirstLastPara="1" wrap="square" lIns="91425" tIns="91425" rIns="91425" bIns="91425" anchor="t" anchorCtr="0">
            <a:spAutoFit/>
          </a:bodyPr>
          <a:lstStyle/>
          <a:p>
            <a:pPr marL="457200" lvl="0" indent="-324008" algn="l" rtl="0">
              <a:lnSpc>
                <a:spcPct val="115000"/>
              </a:lnSpc>
              <a:spcBef>
                <a:spcPts val="0"/>
              </a:spcBef>
              <a:spcAft>
                <a:spcPts val="0"/>
              </a:spcAft>
              <a:buClr>
                <a:srgbClr val="212121"/>
              </a:buClr>
              <a:buSzPts val="1503"/>
              <a:buFont typeface="Fjalla One"/>
              <a:buChar char="❏"/>
            </a:pPr>
            <a:r>
              <a:rPr lang="en" sz="1502" u="sng">
                <a:solidFill>
                  <a:srgbClr val="212121"/>
                </a:solidFill>
                <a:latin typeface="Fjalla One"/>
                <a:ea typeface="Fjalla One"/>
                <a:cs typeface="Fjalla One"/>
                <a:sym typeface="Fjalla One"/>
              </a:rPr>
              <a:t>Thurs </a:t>
            </a:r>
            <a:r>
              <a:rPr lang="en" sz="1502">
                <a:solidFill>
                  <a:srgbClr val="212121"/>
                </a:solidFill>
                <a:latin typeface="Fjalla One"/>
                <a:ea typeface="Fjalla One"/>
                <a:cs typeface="Fjalla One"/>
                <a:sym typeface="Fjalla One"/>
              </a:rPr>
              <a:t>has the greatest number of people</a:t>
            </a:r>
            <a:endParaRPr sz="1502">
              <a:solidFill>
                <a:srgbClr val="212121"/>
              </a:solidFill>
              <a:latin typeface="Fjalla One"/>
              <a:ea typeface="Fjalla One"/>
              <a:cs typeface="Fjalla One"/>
              <a:sym typeface="Fjalla One"/>
            </a:endParaRPr>
          </a:p>
          <a:p>
            <a:pPr marL="0" lvl="0" indent="0" algn="l" rtl="0">
              <a:lnSpc>
                <a:spcPct val="115000"/>
              </a:lnSpc>
              <a:spcBef>
                <a:spcPts val="1200"/>
              </a:spcBef>
              <a:spcAft>
                <a:spcPts val="0"/>
              </a:spcAft>
              <a:buNone/>
            </a:pPr>
            <a:endParaRPr sz="1502">
              <a:solidFill>
                <a:srgbClr val="212121"/>
              </a:solidFill>
              <a:latin typeface="Fjalla One"/>
              <a:ea typeface="Fjalla One"/>
              <a:cs typeface="Fjalla One"/>
              <a:sym typeface="Fjalla One"/>
            </a:endParaRPr>
          </a:p>
          <a:p>
            <a:pPr marL="457200" lvl="0" indent="-324008" algn="l" rtl="0">
              <a:lnSpc>
                <a:spcPct val="115000"/>
              </a:lnSpc>
              <a:spcBef>
                <a:spcPts val="1200"/>
              </a:spcBef>
              <a:spcAft>
                <a:spcPts val="0"/>
              </a:spcAft>
              <a:buClr>
                <a:srgbClr val="212121"/>
              </a:buClr>
              <a:buSzPts val="1503"/>
              <a:buFont typeface="Fjalla One"/>
              <a:buChar char="❏"/>
            </a:pPr>
            <a:r>
              <a:rPr lang="en" sz="1502">
                <a:solidFill>
                  <a:srgbClr val="212121"/>
                </a:solidFill>
                <a:latin typeface="Fjalla One"/>
                <a:ea typeface="Fjalla One"/>
                <a:cs typeface="Fjalla One"/>
                <a:sym typeface="Fjalla One"/>
              </a:rPr>
              <a:t>More lessons shifted to Mondays and Wednesdays</a:t>
            </a:r>
            <a:endParaRPr sz="1502">
              <a:solidFill>
                <a:srgbClr val="212121"/>
              </a:solidFill>
              <a:latin typeface="Fjalla One"/>
              <a:ea typeface="Fjalla One"/>
              <a:cs typeface="Fjalla One"/>
              <a:sym typeface="Fjalla One"/>
            </a:endParaRPr>
          </a:p>
        </p:txBody>
      </p:sp>
      <p:sp>
        <p:nvSpPr>
          <p:cNvPr id="2448" name="Google Shape;2448;p79"/>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pic>
        <p:nvPicPr>
          <p:cNvPr id="2449" name="Google Shape;2449;p79"/>
          <p:cNvPicPr preferRelativeResize="0"/>
          <p:nvPr/>
        </p:nvPicPr>
        <p:blipFill>
          <a:blip r:embed="rId3">
            <a:alphaModFix/>
          </a:blip>
          <a:stretch>
            <a:fillRect/>
          </a:stretch>
        </p:blipFill>
        <p:spPr>
          <a:xfrm>
            <a:off x="1074725" y="1000538"/>
            <a:ext cx="4676200" cy="2921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2454" name="Google Shape;2454;p80"/>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Insights</a:t>
            </a:r>
            <a:endParaRPr sz="2600"/>
          </a:p>
        </p:txBody>
      </p:sp>
      <p:sp>
        <p:nvSpPr>
          <p:cNvPr id="2455" name="Google Shape;2455;p80"/>
          <p:cNvSpPr txBox="1"/>
          <p:nvPr/>
        </p:nvSpPr>
        <p:spPr>
          <a:xfrm>
            <a:off x="930375" y="1278300"/>
            <a:ext cx="7254000" cy="1899000"/>
          </a:xfrm>
          <a:prstGeom prst="rect">
            <a:avLst/>
          </a:prstGeom>
          <a:noFill/>
          <a:ln>
            <a:noFill/>
          </a:ln>
        </p:spPr>
        <p:txBody>
          <a:bodyPr spcFirstLastPara="1" wrap="square" lIns="91425" tIns="91425" rIns="91425" bIns="91425" anchor="t" anchorCtr="0">
            <a:spAutoFit/>
          </a:bodyPr>
          <a:lstStyle/>
          <a:p>
            <a:pPr marL="457200" lvl="0" indent="-324008" algn="l" rtl="0">
              <a:lnSpc>
                <a:spcPct val="95000"/>
              </a:lnSpc>
              <a:spcBef>
                <a:spcPts val="0"/>
              </a:spcBef>
              <a:spcAft>
                <a:spcPts val="0"/>
              </a:spcAft>
              <a:buClr>
                <a:srgbClr val="212121"/>
              </a:buClr>
              <a:buSzPts val="1503"/>
              <a:buFont typeface="Fjalla One"/>
              <a:buChar char="❏"/>
            </a:pPr>
            <a:r>
              <a:rPr lang="en" sz="1502" u="sng">
                <a:solidFill>
                  <a:srgbClr val="212121"/>
                </a:solidFill>
                <a:latin typeface="Fjalla One"/>
                <a:ea typeface="Fjalla One"/>
                <a:cs typeface="Fjalla One"/>
                <a:sym typeface="Fjalla One"/>
              </a:rPr>
              <a:t>Wed </a:t>
            </a:r>
            <a:r>
              <a:rPr lang="en" sz="1502">
                <a:solidFill>
                  <a:srgbClr val="212121"/>
                </a:solidFill>
                <a:latin typeface="Fjalla One"/>
                <a:ea typeface="Fjalla One"/>
                <a:cs typeface="Fjalla One"/>
                <a:sym typeface="Fjalla One"/>
              </a:rPr>
              <a:t>has the least number of people.</a:t>
            </a:r>
            <a:endParaRPr sz="1502">
              <a:solidFill>
                <a:srgbClr val="212121"/>
              </a:solidFill>
              <a:latin typeface="Fjalla One"/>
              <a:ea typeface="Fjalla One"/>
              <a:cs typeface="Fjalla One"/>
              <a:sym typeface="Fjalla One"/>
            </a:endParaRPr>
          </a:p>
          <a:p>
            <a:pPr marL="457200" lvl="0" indent="0" algn="l" rtl="0">
              <a:lnSpc>
                <a:spcPct val="95000"/>
              </a:lnSpc>
              <a:spcBef>
                <a:spcPts val="1200"/>
              </a:spcBef>
              <a:spcAft>
                <a:spcPts val="0"/>
              </a:spcAft>
              <a:buNone/>
            </a:pPr>
            <a:endParaRPr sz="1502">
              <a:solidFill>
                <a:srgbClr val="212121"/>
              </a:solidFill>
              <a:latin typeface="Fjalla One"/>
              <a:ea typeface="Fjalla One"/>
              <a:cs typeface="Fjalla One"/>
              <a:sym typeface="Fjalla One"/>
            </a:endParaRPr>
          </a:p>
          <a:p>
            <a:pPr marL="457200" lvl="0" indent="-324008" algn="l" rtl="0">
              <a:lnSpc>
                <a:spcPct val="95000"/>
              </a:lnSpc>
              <a:spcBef>
                <a:spcPts val="1200"/>
              </a:spcBef>
              <a:spcAft>
                <a:spcPts val="0"/>
              </a:spcAft>
              <a:buClr>
                <a:srgbClr val="212121"/>
              </a:buClr>
              <a:buSzPts val="1503"/>
              <a:buFont typeface="Fjalla One"/>
              <a:buChar char="❏"/>
            </a:pPr>
            <a:r>
              <a:rPr lang="en" sz="1502">
                <a:solidFill>
                  <a:srgbClr val="212121"/>
                </a:solidFill>
                <a:latin typeface="Fjalla One"/>
                <a:ea typeface="Fjalla One"/>
                <a:cs typeface="Fjalla One"/>
                <a:sym typeface="Fjalla One"/>
              </a:rPr>
              <a:t>Could be due to ICT students not coming to school On Wednesdays.</a:t>
            </a:r>
            <a:endParaRPr sz="1502">
              <a:solidFill>
                <a:srgbClr val="212121"/>
              </a:solidFill>
              <a:latin typeface="Fjalla One"/>
              <a:ea typeface="Fjalla One"/>
              <a:cs typeface="Fjalla One"/>
              <a:sym typeface="Fjalla One"/>
            </a:endParaRPr>
          </a:p>
          <a:p>
            <a:pPr marL="457200" lvl="0" indent="0" algn="l" rtl="0">
              <a:lnSpc>
                <a:spcPct val="95000"/>
              </a:lnSpc>
              <a:spcBef>
                <a:spcPts val="1200"/>
              </a:spcBef>
              <a:spcAft>
                <a:spcPts val="0"/>
              </a:spcAft>
              <a:buNone/>
            </a:pPr>
            <a:endParaRPr sz="1502">
              <a:solidFill>
                <a:srgbClr val="212121"/>
              </a:solidFill>
              <a:latin typeface="Fjalla One"/>
              <a:ea typeface="Fjalla One"/>
              <a:cs typeface="Fjalla One"/>
              <a:sym typeface="Fjalla One"/>
            </a:endParaRPr>
          </a:p>
          <a:p>
            <a:pPr marL="457200" lvl="0" indent="-324008" algn="l" rtl="0">
              <a:lnSpc>
                <a:spcPct val="95000"/>
              </a:lnSpc>
              <a:spcBef>
                <a:spcPts val="1200"/>
              </a:spcBef>
              <a:spcAft>
                <a:spcPts val="0"/>
              </a:spcAft>
              <a:buClr>
                <a:srgbClr val="212121"/>
              </a:buClr>
              <a:buSzPts val="1503"/>
              <a:buFont typeface="Fjalla One"/>
              <a:buChar char="❏"/>
            </a:pPr>
            <a:r>
              <a:rPr lang="en" sz="1502">
                <a:solidFill>
                  <a:srgbClr val="212121"/>
                </a:solidFill>
                <a:latin typeface="Fjalla One"/>
                <a:ea typeface="Fjalla One"/>
                <a:cs typeface="Fjalla One"/>
                <a:sym typeface="Fjalla One"/>
              </a:rPr>
              <a:t>Food vendors can </a:t>
            </a:r>
            <a:r>
              <a:rPr lang="en" sz="1502" u="sng">
                <a:solidFill>
                  <a:srgbClr val="212121"/>
                </a:solidFill>
                <a:latin typeface="Fjalla One"/>
                <a:ea typeface="Fjalla One"/>
                <a:cs typeface="Fjalla One"/>
                <a:sym typeface="Fjalla One"/>
              </a:rPr>
              <a:t>prepare less food</a:t>
            </a:r>
            <a:r>
              <a:rPr lang="en" sz="1502">
                <a:solidFill>
                  <a:srgbClr val="212121"/>
                </a:solidFill>
                <a:latin typeface="Fjalla One"/>
                <a:ea typeface="Fjalla One"/>
                <a:cs typeface="Fjalla One"/>
                <a:sym typeface="Fjalla One"/>
              </a:rPr>
              <a:t> and the </a:t>
            </a:r>
            <a:r>
              <a:rPr lang="en" sz="1502" u="sng">
                <a:solidFill>
                  <a:srgbClr val="212121"/>
                </a:solidFill>
                <a:latin typeface="Fjalla One"/>
                <a:ea typeface="Fjalla One"/>
                <a:cs typeface="Fjalla One"/>
                <a:sym typeface="Fjalla One"/>
              </a:rPr>
              <a:t>number of cleaners can be reduced</a:t>
            </a:r>
            <a:r>
              <a:rPr lang="en" sz="1502">
                <a:solidFill>
                  <a:srgbClr val="212121"/>
                </a:solidFill>
                <a:latin typeface="Fjalla One"/>
                <a:ea typeface="Fjalla One"/>
                <a:cs typeface="Fjalla One"/>
                <a:sym typeface="Fjalla One"/>
              </a:rPr>
              <a:t>.</a:t>
            </a:r>
            <a:endParaRPr sz="1502">
              <a:solidFill>
                <a:srgbClr val="212121"/>
              </a:solidFill>
              <a:latin typeface="Fjalla One"/>
              <a:ea typeface="Fjalla One"/>
              <a:cs typeface="Fjalla One"/>
              <a:sym typeface="Fjalla One"/>
            </a:endParaRPr>
          </a:p>
        </p:txBody>
      </p:sp>
      <p:sp>
        <p:nvSpPr>
          <p:cNvPr id="2456" name="Google Shape;2456;p80"/>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81"/>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Insights</a:t>
            </a:r>
            <a:endParaRPr sz="2600"/>
          </a:p>
        </p:txBody>
      </p:sp>
      <p:sp>
        <p:nvSpPr>
          <p:cNvPr id="2462" name="Google Shape;2462;p81"/>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pic>
        <p:nvPicPr>
          <p:cNvPr id="2463" name="Google Shape;2463;p81"/>
          <p:cNvPicPr preferRelativeResize="0"/>
          <p:nvPr/>
        </p:nvPicPr>
        <p:blipFill>
          <a:blip r:embed="rId3">
            <a:alphaModFix/>
          </a:blip>
          <a:stretch>
            <a:fillRect/>
          </a:stretch>
        </p:blipFill>
        <p:spPr>
          <a:xfrm>
            <a:off x="1881413" y="1131825"/>
            <a:ext cx="5381172" cy="3399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37"/>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Alteryx (Before)</a:t>
            </a:r>
            <a:endParaRPr sz="2600"/>
          </a:p>
          <a:p>
            <a:pPr marL="0" lvl="0" indent="0" algn="ctr" rtl="0">
              <a:spcBef>
                <a:spcPts val="0"/>
              </a:spcBef>
              <a:spcAft>
                <a:spcPts val="0"/>
              </a:spcAft>
              <a:buNone/>
            </a:pPr>
            <a:endParaRPr b="1"/>
          </a:p>
        </p:txBody>
      </p:sp>
      <p:pic>
        <p:nvPicPr>
          <p:cNvPr id="2158" name="Google Shape;2158;p37"/>
          <p:cNvPicPr preferRelativeResize="0"/>
          <p:nvPr/>
        </p:nvPicPr>
        <p:blipFill>
          <a:blip r:embed="rId3">
            <a:alphaModFix/>
          </a:blip>
          <a:stretch>
            <a:fillRect/>
          </a:stretch>
        </p:blipFill>
        <p:spPr>
          <a:xfrm>
            <a:off x="248476" y="1875663"/>
            <a:ext cx="8646900" cy="1392175"/>
          </a:xfrm>
          <a:prstGeom prst="rect">
            <a:avLst/>
          </a:prstGeom>
          <a:noFill/>
          <a:ln>
            <a:noFill/>
          </a:ln>
        </p:spPr>
      </p:pic>
      <p:sp>
        <p:nvSpPr>
          <p:cNvPr id="2159" name="Google Shape;2159;p37"/>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82"/>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Insights</a:t>
            </a:r>
            <a:endParaRPr sz="2600"/>
          </a:p>
        </p:txBody>
      </p:sp>
      <p:sp>
        <p:nvSpPr>
          <p:cNvPr id="2469" name="Google Shape;2469;p82"/>
          <p:cNvSpPr txBox="1"/>
          <p:nvPr/>
        </p:nvSpPr>
        <p:spPr>
          <a:xfrm>
            <a:off x="930375" y="1278300"/>
            <a:ext cx="7254000" cy="2361600"/>
          </a:xfrm>
          <a:prstGeom prst="rect">
            <a:avLst/>
          </a:prstGeom>
          <a:noFill/>
          <a:ln>
            <a:noFill/>
          </a:ln>
        </p:spPr>
        <p:txBody>
          <a:bodyPr spcFirstLastPara="1" wrap="square" lIns="91425" tIns="91425" rIns="91425" bIns="91425" anchor="t" anchorCtr="0">
            <a:spAutoFit/>
          </a:bodyPr>
          <a:lstStyle/>
          <a:p>
            <a:pPr marL="457200" lvl="0" indent="-324008" algn="l" rtl="0">
              <a:lnSpc>
                <a:spcPct val="115000"/>
              </a:lnSpc>
              <a:spcBef>
                <a:spcPts val="0"/>
              </a:spcBef>
              <a:spcAft>
                <a:spcPts val="0"/>
              </a:spcAft>
              <a:buClr>
                <a:srgbClr val="212121"/>
              </a:buClr>
              <a:buSzPts val="1503"/>
              <a:buFont typeface="Fjalla One"/>
              <a:buChar char="❏"/>
            </a:pPr>
            <a:r>
              <a:rPr lang="en" sz="1502">
                <a:solidFill>
                  <a:srgbClr val="212121"/>
                </a:solidFill>
                <a:latin typeface="Fjalla One"/>
                <a:ea typeface="Fjalla One"/>
                <a:cs typeface="Fjalla One"/>
                <a:sym typeface="Fjalla One"/>
              </a:rPr>
              <a:t>B22 has the least number of patrons </a:t>
            </a:r>
            <a:endParaRPr sz="1502">
              <a:solidFill>
                <a:srgbClr val="212121"/>
              </a:solidFill>
              <a:latin typeface="Fjalla One"/>
              <a:ea typeface="Fjalla One"/>
              <a:cs typeface="Fjalla One"/>
              <a:sym typeface="Fjalla One"/>
            </a:endParaRPr>
          </a:p>
          <a:p>
            <a:pPr marL="0" lvl="0" indent="0" algn="l" rtl="0">
              <a:lnSpc>
                <a:spcPct val="115000"/>
              </a:lnSpc>
              <a:spcBef>
                <a:spcPts val="1200"/>
              </a:spcBef>
              <a:spcAft>
                <a:spcPts val="0"/>
              </a:spcAft>
              <a:buNone/>
            </a:pPr>
            <a:endParaRPr sz="1502">
              <a:solidFill>
                <a:srgbClr val="212121"/>
              </a:solidFill>
              <a:latin typeface="Fjalla One"/>
              <a:ea typeface="Fjalla One"/>
              <a:cs typeface="Fjalla One"/>
              <a:sym typeface="Fjalla One"/>
            </a:endParaRPr>
          </a:p>
          <a:p>
            <a:pPr marL="457200" lvl="0" indent="-324008" algn="l" rtl="0">
              <a:lnSpc>
                <a:spcPct val="115000"/>
              </a:lnSpc>
              <a:spcBef>
                <a:spcPts val="1200"/>
              </a:spcBef>
              <a:spcAft>
                <a:spcPts val="0"/>
              </a:spcAft>
              <a:buClr>
                <a:srgbClr val="212121"/>
              </a:buClr>
              <a:buSzPts val="1503"/>
              <a:buFont typeface="Fjalla One"/>
              <a:buChar char="❏"/>
            </a:pPr>
            <a:r>
              <a:rPr lang="en" sz="1502">
                <a:solidFill>
                  <a:srgbClr val="212121"/>
                </a:solidFill>
                <a:latin typeface="Fjalla One"/>
                <a:ea typeface="Fjalla One"/>
                <a:cs typeface="Fjalla One"/>
                <a:sym typeface="Fjalla One"/>
              </a:rPr>
              <a:t>A possible solution to attract more students to B22 is moving some stalls</a:t>
            </a:r>
            <a:endParaRPr sz="1502">
              <a:solidFill>
                <a:srgbClr val="212121"/>
              </a:solidFill>
              <a:latin typeface="Fjalla One"/>
              <a:ea typeface="Fjalla One"/>
              <a:cs typeface="Fjalla One"/>
              <a:sym typeface="Fjalla One"/>
            </a:endParaRPr>
          </a:p>
          <a:p>
            <a:pPr marL="0" lvl="0" indent="0" algn="l" rtl="0">
              <a:lnSpc>
                <a:spcPct val="115000"/>
              </a:lnSpc>
              <a:spcBef>
                <a:spcPts val="1200"/>
              </a:spcBef>
              <a:spcAft>
                <a:spcPts val="0"/>
              </a:spcAft>
              <a:buNone/>
            </a:pPr>
            <a:endParaRPr sz="1502">
              <a:solidFill>
                <a:srgbClr val="212121"/>
              </a:solidFill>
              <a:latin typeface="Fjalla One"/>
              <a:ea typeface="Fjalla One"/>
              <a:cs typeface="Fjalla One"/>
              <a:sym typeface="Fjalla One"/>
            </a:endParaRPr>
          </a:p>
          <a:p>
            <a:pPr marL="457200" lvl="0" indent="-324008" algn="l" rtl="0">
              <a:lnSpc>
                <a:spcPct val="115000"/>
              </a:lnSpc>
              <a:spcBef>
                <a:spcPts val="1200"/>
              </a:spcBef>
              <a:spcAft>
                <a:spcPts val="0"/>
              </a:spcAft>
              <a:buClr>
                <a:srgbClr val="212121"/>
              </a:buClr>
              <a:buSzPts val="1503"/>
              <a:buFont typeface="Fjalla One"/>
              <a:buChar char="❏"/>
            </a:pPr>
            <a:r>
              <a:rPr lang="en" sz="1502">
                <a:solidFill>
                  <a:srgbClr val="212121"/>
                </a:solidFill>
                <a:latin typeface="Fjalla One"/>
                <a:ea typeface="Fjalla One"/>
                <a:cs typeface="Fjalla One"/>
                <a:sym typeface="Fjalla One"/>
              </a:rPr>
              <a:t>B22 has several vacant lots. Moving 1 or 2 food stalls to B22 could spread out traffic across each canteen</a:t>
            </a:r>
            <a:endParaRPr sz="1502">
              <a:solidFill>
                <a:srgbClr val="212121"/>
              </a:solidFill>
              <a:latin typeface="Fjalla One"/>
              <a:ea typeface="Fjalla One"/>
              <a:cs typeface="Fjalla One"/>
              <a:sym typeface="Fjalla One"/>
            </a:endParaRPr>
          </a:p>
        </p:txBody>
      </p:sp>
      <p:sp>
        <p:nvSpPr>
          <p:cNvPr id="2470" name="Google Shape;2470;p82"/>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sp>
        <p:nvSpPr>
          <p:cNvPr id="2475" name="Google Shape;2475;p83"/>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Toilet Utilisation</a:t>
            </a:r>
            <a:endParaRPr sz="5800"/>
          </a:p>
        </p:txBody>
      </p:sp>
      <p:sp>
        <p:nvSpPr>
          <p:cNvPr id="2476" name="Google Shape;2476;p83"/>
          <p:cNvSpPr txBox="1"/>
          <p:nvPr/>
        </p:nvSpPr>
        <p:spPr>
          <a:xfrm>
            <a:off x="2619750" y="3430625"/>
            <a:ext cx="39045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Barlow Semi Condensed"/>
                <a:ea typeface="Barlow Semi Condensed"/>
                <a:cs typeface="Barlow Semi Condensed"/>
                <a:sym typeface="Barlow Semi Condensed"/>
              </a:rPr>
              <a:t>Tiew Wee Xiang </a:t>
            </a:r>
            <a:endParaRPr sz="1600">
              <a:latin typeface="Barlow Semi Condensed"/>
              <a:ea typeface="Barlow Semi Condensed"/>
              <a:cs typeface="Barlow Semi Condensed"/>
              <a:sym typeface="Barlow Semi Condense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84"/>
          <p:cNvSpPr txBox="1">
            <a:spLocks noGrp="1"/>
          </p:cNvSpPr>
          <p:nvPr>
            <p:ph type="title"/>
          </p:nvPr>
        </p:nvSpPr>
        <p:spPr>
          <a:xfrm>
            <a:off x="1501350" y="330774"/>
            <a:ext cx="6141300" cy="7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Toilet Utilisation (Frequency): Alteryx Solution</a:t>
            </a:r>
            <a:endParaRPr sz="2300"/>
          </a:p>
          <a:p>
            <a:pPr marL="0" lvl="0" indent="0" algn="l" rtl="0">
              <a:spcBef>
                <a:spcPts val="0"/>
              </a:spcBef>
              <a:spcAft>
                <a:spcPts val="0"/>
              </a:spcAft>
              <a:buNone/>
            </a:pPr>
            <a:endParaRPr sz="2600" b="1">
              <a:solidFill>
                <a:srgbClr val="1A1A1A"/>
              </a:solidFill>
              <a:latin typeface="Raleway"/>
              <a:ea typeface="Raleway"/>
              <a:cs typeface="Raleway"/>
              <a:sym typeface="Raleway"/>
            </a:endParaRPr>
          </a:p>
          <a:p>
            <a:pPr marL="0" lvl="0" indent="0" algn="ctr" rtl="0">
              <a:spcBef>
                <a:spcPts val="0"/>
              </a:spcBef>
              <a:spcAft>
                <a:spcPts val="0"/>
              </a:spcAft>
              <a:buNone/>
            </a:pPr>
            <a:endParaRPr sz="2600"/>
          </a:p>
        </p:txBody>
      </p:sp>
      <p:pic>
        <p:nvPicPr>
          <p:cNvPr id="2482" name="Google Shape;2482;p84"/>
          <p:cNvPicPr preferRelativeResize="0"/>
          <p:nvPr/>
        </p:nvPicPr>
        <p:blipFill>
          <a:blip r:embed="rId3">
            <a:alphaModFix/>
          </a:blip>
          <a:stretch>
            <a:fillRect/>
          </a:stretch>
        </p:blipFill>
        <p:spPr>
          <a:xfrm>
            <a:off x="893812" y="1765750"/>
            <a:ext cx="7356376" cy="1802700"/>
          </a:xfrm>
          <a:prstGeom prst="rect">
            <a:avLst/>
          </a:prstGeom>
          <a:noFill/>
          <a:ln>
            <a:noFill/>
          </a:ln>
        </p:spPr>
      </p:pic>
      <p:sp>
        <p:nvSpPr>
          <p:cNvPr id="2483" name="Google Shape;2483;p84"/>
          <p:cNvSpPr txBox="1"/>
          <p:nvPr/>
        </p:nvSpPr>
        <p:spPr>
          <a:xfrm>
            <a:off x="6425950" y="0"/>
            <a:ext cx="205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2484" name="Google Shape;2484;p84"/>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sp>
        <p:nvSpPr>
          <p:cNvPr id="2489" name="Google Shape;2489;p85"/>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Dashboard: Toilet Frequency [Before]</a:t>
            </a:r>
            <a:endParaRPr sz="2600"/>
          </a:p>
        </p:txBody>
      </p:sp>
      <p:pic>
        <p:nvPicPr>
          <p:cNvPr id="2490" name="Google Shape;2490;p85"/>
          <p:cNvPicPr preferRelativeResize="0"/>
          <p:nvPr/>
        </p:nvPicPr>
        <p:blipFill>
          <a:blip r:embed="rId3">
            <a:alphaModFix/>
          </a:blip>
          <a:stretch>
            <a:fillRect/>
          </a:stretch>
        </p:blipFill>
        <p:spPr>
          <a:xfrm>
            <a:off x="1102463" y="963975"/>
            <a:ext cx="6938930" cy="3642475"/>
          </a:xfrm>
          <a:prstGeom prst="rect">
            <a:avLst/>
          </a:prstGeom>
          <a:noFill/>
          <a:ln>
            <a:noFill/>
          </a:ln>
        </p:spPr>
      </p:pic>
      <p:sp>
        <p:nvSpPr>
          <p:cNvPr id="2491" name="Google Shape;2491;p85"/>
          <p:cNvSpPr txBox="1"/>
          <p:nvPr/>
        </p:nvSpPr>
        <p:spPr>
          <a:xfrm>
            <a:off x="6635500" y="0"/>
            <a:ext cx="178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2492" name="Google Shape;2492;p85"/>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8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Dashboard: Toilet Frequency [After]</a:t>
            </a:r>
            <a:endParaRPr sz="2600"/>
          </a:p>
          <a:p>
            <a:pPr marL="0" lvl="0" indent="0" algn="ctr" rtl="0">
              <a:spcBef>
                <a:spcPts val="0"/>
              </a:spcBef>
              <a:spcAft>
                <a:spcPts val="0"/>
              </a:spcAft>
              <a:buNone/>
            </a:pPr>
            <a:endParaRPr sz="2600"/>
          </a:p>
        </p:txBody>
      </p:sp>
      <p:pic>
        <p:nvPicPr>
          <p:cNvPr id="2498" name="Google Shape;2498;p86"/>
          <p:cNvPicPr preferRelativeResize="0"/>
          <p:nvPr/>
        </p:nvPicPr>
        <p:blipFill>
          <a:blip r:embed="rId3">
            <a:alphaModFix/>
          </a:blip>
          <a:stretch>
            <a:fillRect/>
          </a:stretch>
        </p:blipFill>
        <p:spPr>
          <a:xfrm>
            <a:off x="1147175" y="941300"/>
            <a:ext cx="6849649" cy="3604675"/>
          </a:xfrm>
          <a:prstGeom prst="rect">
            <a:avLst/>
          </a:prstGeom>
          <a:noFill/>
          <a:ln>
            <a:noFill/>
          </a:ln>
        </p:spPr>
      </p:pic>
      <p:sp>
        <p:nvSpPr>
          <p:cNvPr id="2499" name="Google Shape;2499;p86"/>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87"/>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Raleway"/>
                <a:ea typeface="Raleway"/>
                <a:cs typeface="Raleway"/>
                <a:sym typeface="Raleway"/>
              </a:rPr>
              <a:t>Toilet Utilisation (Feedback): Alteryx Solution </a:t>
            </a:r>
            <a:endParaRPr/>
          </a:p>
        </p:txBody>
      </p:sp>
      <p:pic>
        <p:nvPicPr>
          <p:cNvPr id="2505" name="Google Shape;2505;p87"/>
          <p:cNvPicPr preferRelativeResize="0"/>
          <p:nvPr/>
        </p:nvPicPr>
        <p:blipFill>
          <a:blip r:embed="rId3">
            <a:alphaModFix/>
          </a:blip>
          <a:stretch>
            <a:fillRect/>
          </a:stretch>
        </p:blipFill>
        <p:spPr>
          <a:xfrm>
            <a:off x="848950" y="1675475"/>
            <a:ext cx="7411048" cy="2204850"/>
          </a:xfrm>
          <a:prstGeom prst="rect">
            <a:avLst/>
          </a:prstGeom>
          <a:noFill/>
          <a:ln>
            <a:noFill/>
          </a:ln>
        </p:spPr>
      </p:pic>
      <p:sp>
        <p:nvSpPr>
          <p:cNvPr id="2506" name="Google Shape;2506;p87"/>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p88"/>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Dashboard: Toilet Feedback [Before]</a:t>
            </a:r>
            <a:endParaRPr sz="2600"/>
          </a:p>
          <a:p>
            <a:pPr marL="0" lvl="0" indent="0" algn="ctr" rtl="0">
              <a:spcBef>
                <a:spcPts val="0"/>
              </a:spcBef>
              <a:spcAft>
                <a:spcPts val="0"/>
              </a:spcAft>
              <a:buNone/>
            </a:pPr>
            <a:endParaRPr sz="2100"/>
          </a:p>
        </p:txBody>
      </p:sp>
      <p:pic>
        <p:nvPicPr>
          <p:cNvPr id="2512" name="Google Shape;2512;p88"/>
          <p:cNvPicPr preferRelativeResize="0"/>
          <p:nvPr/>
        </p:nvPicPr>
        <p:blipFill>
          <a:blip r:embed="rId3">
            <a:alphaModFix/>
          </a:blip>
          <a:stretch>
            <a:fillRect/>
          </a:stretch>
        </p:blipFill>
        <p:spPr>
          <a:xfrm>
            <a:off x="1255950" y="1222275"/>
            <a:ext cx="6632101" cy="3398999"/>
          </a:xfrm>
          <a:prstGeom prst="rect">
            <a:avLst/>
          </a:prstGeom>
          <a:noFill/>
          <a:ln>
            <a:noFill/>
          </a:ln>
        </p:spPr>
      </p:pic>
      <p:sp>
        <p:nvSpPr>
          <p:cNvPr id="2513" name="Google Shape;2513;p88"/>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Google Shape;2518;p89"/>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Dashboard: Toilet Feedback [After]</a:t>
            </a:r>
            <a:endParaRPr sz="2600"/>
          </a:p>
          <a:p>
            <a:pPr marL="0" lvl="0" indent="0" algn="ctr" rtl="0">
              <a:spcBef>
                <a:spcPts val="0"/>
              </a:spcBef>
              <a:spcAft>
                <a:spcPts val="0"/>
              </a:spcAft>
              <a:buNone/>
            </a:pPr>
            <a:endParaRPr sz="2600"/>
          </a:p>
        </p:txBody>
      </p:sp>
      <p:pic>
        <p:nvPicPr>
          <p:cNvPr id="2519" name="Google Shape;2519;p89"/>
          <p:cNvPicPr preferRelativeResize="0"/>
          <p:nvPr/>
        </p:nvPicPr>
        <p:blipFill>
          <a:blip r:embed="rId3">
            <a:alphaModFix/>
          </a:blip>
          <a:stretch>
            <a:fillRect/>
          </a:stretch>
        </p:blipFill>
        <p:spPr>
          <a:xfrm>
            <a:off x="1299575" y="1051446"/>
            <a:ext cx="6368399" cy="3580129"/>
          </a:xfrm>
          <a:prstGeom prst="rect">
            <a:avLst/>
          </a:prstGeom>
          <a:noFill/>
          <a:ln>
            <a:noFill/>
          </a:ln>
        </p:spPr>
      </p:pic>
      <p:sp>
        <p:nvSpPr>
          <p:cNvPr id="2520" name="Google Shape;2520;p89"/>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sp>
        <p:nvSpPr>
          <p:cNvPr id="2525" name="Google Shape;2525;p90"/>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a:t>Solar Energy</a:t>
            </a:r>
            <a:endParaRPr sz="5800"/>
          </a:p>
        </p:txBody>
      </p:sp>
      <p:sp>
        <p:nvSpPr>
          <p:cNvPr id="2526" name="Google Shape;2526;p90"/>
          <p:cNvSpPr txBox="1"/>
          <p:nvPr/>
        </p:nvSpPr>
        <p:spPr>
          <a:xfrm>
            <a:off x="2619750" y="3000725"/>
            <a:ext cx="39045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Barlow Semi Condensed"/>
                <a:ea typeface="Barlow Semi Condensed"/>
                <a:cs typeface="Barlow Semi Condensed"/>
                <a:sym typeface="Barlow Semi Condensed"/>
              </a:rPr>
              <a:t>Tiew Wee Xiang</a:t>
            </a:r>
            <a:endParaRPr sz="1600">
              <a:latin typeface="Barlow Semi Condensed"/>
              <a:ea typeface="Barlow Semi Condensed"/>
              <a:cs typeface="Barlow Semi Condensed"/>
              <a:sym typeface="Barlow Semi Condense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91"/>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t>Solar Energy (Energy Production): Alteryx Solution </a:t>
            </a:r>
            <a:endParaRPr sz="2100"/>
          </a:p>
          <a:p>
            <a:pPr marL="0" lvl="0" indent="0" algn="ctr" rtl="0">
              <a:spcBef>
                <a:spcPts val="0"/>
              </a:spcBef>
              <a:spcAft>
                <a:spcPts val="0"/>
              </a:spcAft>
              <a:buNone/>
            </a:pPr>
            <a:endParaRPr sz="2600"/>
          </a:p>
        </p:txBody>
      </p:sp>
      <p:pic>
        <p:nvPicPr>
          <p:cNvPr id="2532" name="Google Shape;2532;p91"/>
          <p:cNvPicPr preferRelativeResize="0"/>
          <p:nvPr/>
        </p:nvPicPr>
        <p:blipFill>
          <a:blip r:embed="rId3">
            <a:alphaModFix/>
          </a:blip>
          <a:stretch>
            <a:fillRect/>
          </a:stretch>
        </p:blipFill>
        <p:spPr>
          <a:xfrm>
            <a:off x="821175" y="1721801"/>
            <a:ext cx="7501649" cy="1872375"/>
          </a:xfrm>
          <a:prstGeom prst="rect">
            <a:avLst/>
          </a:prstGeom>
          <a:noFill/>
          <a:ln>
            <a:noFill/>
          </a:ln>
        </p:spPr>
      </p:pic>
      <p:sp>
        <p:nvSpPr>
          <p:cNvPr id="2533" name="Google Shape;2533;p91"/>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38"/>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Alteryx (After)</a:t>
            </a:r>
            <a:endParaRPr sz="2600"/>
          </a:p>
          <a:p>
            <a:pPr marL="0" lvl="0" indent="0" algn="ctr" rtl="0">
              <a:spcBef>
                <a:spcPts val="0"/>
              </a:spcBef>
              <a:spcAft>
                <a:spcPts val="0"/>
              </a:spcAft>
              <a:buNone/>
            </a:pPr>
            <a:endParaRPr b="1"/>
          </a:p>
        </p:txBody>
      </p:sp>
      <p:pic>
        <p:nvPicPr>
          <p:cNvPr id="2165" name="Google Shape;2165;p38"/>
          <p:cNvPicPr preferRelativeResize="0"/>
          <p:nvPr/>
        </p:nvPicPr>
        <p:blipFill>
          <a:blip r:embed="rId3">
            <a:alphaModFix/>
          </a:blip>
          <a:stretch>
            <a:fillRect/>
          </a:stretch>
        </p:blipFill>
        <p:spPr>
          <a:xfrm>
            <a:off x="1085075" y="1052075"/>
            <a:ext cx="6973849" cy="3667850"/>
          </a:xfrm>
          <a:prstGeom prst="rect">
            <a:avLst/>
          </a:prstGeom>
          <a:noFill/>
          <a:ln>
            <a:noFill/>
          </a:ln>
        </p:spPr>
      </p:pic>
      <p:sp>
        <p:nvSpPr>
          <p:cNvPr id="2166" name="Google Shape;2166;p38"/>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92"/>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Dashboard: Energy production [Before]</a:t>
            </a:r>
            <a:endParaRPr sz="2600"/>
          </a:p>
          <a:p>
            <a:pPr marL="0" lvl="0" indent="0" algn="ctr" rtl="0">
              <a:spcBef>
                <a:spcPts val="0"/>
              </a:spcBef>
              <a:spcAft>
                <a:spcPts val="0"/>
              </a:spcAft>
              <a:buNone/>
            </a:pPr>
            <a:endParaRPr sz="2100"/>
          </a:p>
        </p:txBody>
      </p:sp>
      <p:pic>
        <p:nvPicPr>
          <p:cNvPr id="2539" name="Google Shape;2539;p92"/>
          <p:cNvPicPr preferRelativeResize="0"/>
          <p:nvPr/>
        </p:nvPicPr>
        <p:blipFill>
          <a:blip r:embed="rId3">
            <a:alphaModFix/>
          </a:blip>
          <a:stretch>
            <a:fillRect/>
          </a:stretch>
        </p:blipFill>
        <p:spPr>
          <a:xfrm>
            <a:off x="1306025" y="1237425"/>
            <a:ext cx="6531949" cy="3527875"/>
          </a:xfrm>
          <a:prstGeom prst="rect">
            <a:avLst/>
          </a:prstGeom>
          <a:noFill/>
          <a:ln>
            <a:noFill/>
          </a:ln>
        </p:spPr>
      </p:pic>
      <p:sp>
        <p:nvSpPr>
          <p:cNvPr id="2540" name="Google Shape;2540;p92"/>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93"/>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Dashboard: Energy production [After]</a:t>
            </a:r>
            <a:endParaRPr sz="2600"/>
          </a:p>
          <a:p>
            <a:pPr marL="0" lvl="0" indent="0" algn="l" rtl="0">
              <a:spcBef>
                <a:spcPts val="0"/>
              </a:spcBef>
              <a:spcAft>
                <a:spcPts val="0"/>
              </a:spcAft>
              <a:buNone/>
            </a:pPr>
            <a:endParaRPr sz="2600" b="1">
              <a:solidFill>
                <a:srgbClr val="1A1A1A"/>
              </a:solidFill>
              <a:latin typeface="Raleway"/>
              <a:ea typeface="Raleway"/>
              <a:cs typeface="Raleway"/>
              <a:sym typeface="Raleway"/>
            </a:endParaRPr>
          </a:p>
          <a:p>
            <a:pPr marL="0" lvl="0" indent="0" algn="ctr" rtl="0">
              <a:spcBef>
                <a:spcPts val="0"/>
              </a:spcBef>
              <a:spcAft>
                <a:spcPts val="0"/>
              </a:spcAft>
              <a:buNone/>
            </a:pPr>
            <a:endParaRPr sz="2100"/>
          </a:p>
        </p:txBody>
      </p:sp>
      <p:pic>
        <p:nvPicPr>
          <p:cNvPr id="2546" name="Google Shape;2546;p93"/>
          <p:cNvPicPr preferRelativeResize="0"/>
          <p:nvPr/>
        </p:nvPicPr>
        <p:blipFill>
          <a:blip r:embed="rId3">
            <a:alphaModFix/>
          </a:blip>
          <a:stretch>
            <a:fillRect/>
          </a:stretch>
        </p:blipFill>
        <p:spPr>
          <a:xfrm>
            <a:off x="1055925" y="994225"/>
            <a:ext cx="7032149" cy="3861850"/>
          </a:xfrm>
          <a:prstGeom prst="rect">
            <a:avLst/>
          </a:prstGeom>
          <a:noFill/>
          <a:ln>
            <a:noFill/>
          </a:ln>
        </p:spPr>
      </p:pic>
      <p:sp>
        <p:nvSpPr>
          <p:cNvPr id="2547" name="Google Shape;2547;p93"/>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sp>
        <p:nvSpPr>
          <p:cNvPr id="2552" name="Google Shape;2552;p94"/>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Solar Energy (Solar cumulative): Alteryx Solution</a:t>
            </a:r>
            <a:endParaRPr sz="2600"/>
          </a:p>
          <a:p>
            <a:pPr marL="0" lvl="0" indent="0" algn="ctr" rtl="0">
              <a:spcBef>
                <a:spcPts val="0"/>
              </a:spcBef>
              <a:spcAft>
                <a:spcPts val="0"/>
              </a:spcAft>
              <a:buNone/>
            </a:pPr>
            <a:endParaRPr sz="2600" b="1">
              <a:solidFill>
                <a:srgbClr val="1A1A1A"/>
              </a:solidFill>
            </a:endParaRPr>
          </a:p>
          <a:p>
            <a:pPr marL="0" lvl="0" indent="0" algn="ctr" rtl="0">
              <a:spcBef>
                <a:spcPts val="0"/>
              </a:spcBef>
              <a:spcAft>
                <a:spcPts val="0"/>
              </a:spcAft>
              <a:buNone/>
            </a:pPr>
            <a:endParaRPr sz="2100"/>
          </a:p>
        </p:txBody>
      </p:sp>
      <p:pic>
        <p:nvPicPr>
          <p:cNvPr id="2553" name="Google Shape;2553;p94"/>
          <p:cNvPicPr preferRelativeResize="0"/>
          <p:nvPr/>
        </p:nvPicPr>
        <p:blipFill>
          <a:blip r:embed="rId3">
            <a:alphaModFix/>
          </a:blip>
          <a:stretch>
            <a:fillRect/>
          </a:stretch>
        </p:blipFill>
        <p:spPr>
          <a:xfrm>
            <a:off x="2801828" y="975775"/>
            <a:ext cx="3540350" cy="2312675"/>
          </a:xfrm>
          <a:prstGeom prst="rect">
            <a:avLst/>
          </a:prstGeom>
          <a:noFill/>
          <a:ln>
            <a:noFill/>
          </a:ln>
        </p:spPr>
      </p:pic>
      <p:pic>
        <p:nvPicPr>
          <p:cNvPr id="2554" name="Google Shape;2554;p94"/>
          <p:cNvPicPr preferRelativeResize="0"/>
          <p:nvPr/>
        </p:nvPicPr>
        <p:blipFill>
          <a:blip r:embed="rId4">
            <a:alphaModFix/>
          </a:blip>
          <a:stretch>
            <a:fillRect/>
          </a:stretch>
        </p:blipFill>
        <p:spPr>
          <a:xfrm>
            <a:off x="1519438" y="3197700"/>
            <a:ext cx="6203912" cy="1794525"/>
          </a:xfrm>
          <a:prstGeom prst="rect">
            <a:avLst/>
          </a:prstGeom>
          <a:noFill/>
          <a:ln>
            <a:noFill/>
          </a:ln>
        </p:spPr>
      </p:pic>
      <p:sp>
        <p:nvSpPr>
          <p:cNvPr id="2555" name="Google Shape;2555;p94"/>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95"/>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Dashboard: Solar cumulative [Before]</a:t>
            </a:r>
            <a:endParaRPr sz="2600"/>
          </a:p>
          <a:p>
            <a:pPr marL="0" lvl="0" indent="0" algn="ctr" rtl="0">
              <a:spcBef>
                <a:spcPts val="0"/>
              </a:spcBef>
              <a:spcAft>
                <a:spcPts val="0"/>
              </a:spcAft>
              <a:buNone/>
            </a:pPr>
            <a:endParaRPr sz="2600"/>
          </a:p>
        </p:txBody>
      </p:sp>
      <p:pic>
        <p:nvPicPr>
          <p:cNvPr id="2561" name="Google Shape;2561;p95"/>
          <p:cNvPicPr preferRelativeResize="0"/>
          <p:nvPr/>
        </p:nvPicPr>
        <p:blipFill>
          <a:blip r:embed="rId3">
            <a:alphaModFix/>
          </a:blip>
          <a:stretch>
            <a:fillRect/>
          </a:stretch>
        </p:blipFill>
        <p:spPr>
          <a:xfrm>
            <a:off x="1387800" y="1176088"/>
            <a:ext cx="6368399" cy="3702662"/>
          </a:xfrm>
          <a:prstGeom prst="rect">
            <a:avLst/>
          </a:prstGeom>
          <a:noFill/>
          <a:ln>
            <a:noFill/>
          </a:ln>
        </p:spPr>
      </p:pic>
      <p:sp>
        <p:nvSpPr>
          <p:cNvPr id="2562" name="Google Shape;2562;p95"/>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96"/>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Dashboard: Solar cumulative [After]</a:t>
            </a:r>
            <a:endParaRPr sz="2600"/>
          </a:p>
          <a:p>
            <a:pPr marL="0" lvl="0" indent="0" algn="ctr" rtl="0">
              <a:spcBef>
                <a:spcPts val="0"/>
              </a:spcBef>
              <a:spcAft>
                <a:spcPts val="0"/>
              </a:spcAft>
              <a:buNone/>
            </a:pPr>
            <a:endParaRPr sz="2600"/>
          </a:p>
        </p:txBody>
      </p:sp>
      <p:pic>
        <p:nvPicPr>
          <p:cNvPr id="2568" name="Google Shape;2568;p96"/>
          <p:cNvPicPr preferRelativeResize="0"/>
          <p:nvPr/>
        </p:nvPicPr>
        <p:blipFill>
          <a:blip r:embed="rId3">
            <a:alphaModFix/>
          </a:blip>
          <a:stretch>
            <a:fillRect/>
          </a:stretch>
        </p:blipFill>
        <p:spPr>
          <a:xfrm>
            <a:off x="1029938" y="1051450"/>
            <a:ext cx="7084126" cy="3770275"/>
          </a:xfrm>
          <a:prstGeom prst="rect">
            <a:avLst/>
          </a:prstGeom>
          <a:noFill/>
          <a:ln>
            <a:noFill/>
          </a:ln>
        </p:spPr>
      </p:pic>
      <p:sp>
        <p:nvSpPr>
          <p:cNvPr id="2569" name="Google Shape;2569;p96"/>
          <p:cNvSpPr txBox="1"/>
          <p:nvPr/>
        </p:nvSpPr>
        <p:spPr>
          <a:xfrm>
            <a:off x="6425950" y="0"/>
            <a:ext cx="185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Tiew Wee Xiang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574" name="Google Shape;2574;p97"/>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Telegram Bot</a:t>
            </a:r>
            <a:endParaRPr sz="2600"/>
          </a:p>
        </p:txBody>
      </p:sp>
      <p:pic>
        <p:nvPicPr>
          <p:cNvPr id="2575" name="Google Shape;2575;p97"/>
          <p:cNvPicPr preferRelativeResize="0"/>
          <p:nvPr/>
        </p:nvPicPr>
        <p:blipFill>
          <a:blip r:embed="rId3">
            <a:alphaModFix/>
          </a:blip>
          <a:stretch>
            <a:fillRect/>
          </a:stretch>
        </p:blipFill>
        <p:spPr>
          <a:xfrm>
            <a:off x="1119775" y="1739700"/>
            <a:ext cx="3274899" cy="2004725"/>
          </a:xfrm>
          <a:prstGeom prst="rect">
            <a:avLst/>
          </a:prstGeom>
          <a:noFill/>
          <a:ln>
            <a:noFill/>
          </a:ln>
        </p:spPr>
      </p:pic>
      <p:pic>
        <p:nvPicPr>
          <p:cNvPr id="2576" name="Google Shape;2576;p97"/>
          <p:cNvPicPr preferRelativeResize="0"/>
          <p:nvPr/>
        </p:nvPicPr>
        <p:blipFill>
          <a:blip r:embed="rId4">
            <a:alphaModFix/>
          </a:blip>
          <a:stretch>
            <a:fillRect/>
          </a:stretch>
        </p:blipFill>
        <p:spPr>
          <a:xfrm>
            <a:off x="4583700" y="1739700"/>
            <a:ext cx="3683726" cy="20047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98"/>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Project Artefact</a:t>
            </a:r>
            <a:endParaRPr sz="2600"/>
          </a:p>
        </p:txBody>
      </p:sp>
      <p:pic>
        <p:nvPicPr>
          <p:cNvPr id="2582" name="Google Shape;2582;p98"/>
          <p:cNvPicPr preferRelativeResize="0"/>
          <p:nvPr/>
        </p:nvPicPr>
        <p:blipFill>
          <a:blip r:embed="rId3">
            <a:alphaModFix/>
          </a:blip>
          <a:stretch>
            <a:fillRect/>
          </a:stretch>
        </p:blipFill>
        <p:spPr>
          <a:xfrm>
            <a:off x="673901" y="1395726"/>
            <a:ext cx="3854550" cy="2352050"/>
          </a:xfrm>
          <a:prstGeom prst="rect">
            <a:avLst/>
          </a:prstGeom>
          <a:noFill/>
          <a:ln>
            <a:noFill/>
          </a:ln>
        </p:spPr>
      </p:pic>
      <p:pic>
        <p:nvPicPr>
          <p:cNvPr id="2583" name="Google Shape;2583;p98"/>
          <p:cNvPicPr preferRelativeResize="0"/>
          <p:nvPr/>
        </p:nvPicPr>
        <p:blipFill>
          <a:blip r:embed="rId4">
            <a:alphaModFix/>
          </a:blip>
          <a:stretch>
            <a:fillRect/>
          </a:stretch>
        </p:blipFill>
        <p:spPr>
          <a:xfrm>
            <a:off x="4528450" y="1395724"/>
            <a:ext cx="3941645" cy="23520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99"/>
          <p:cNvSpPr txBox="1">
            <a:spLocks noGrp="1"/>
          </p:cNvSpPr>
          <p:nvPr>
            <p:ph type="title"/>
          </p:nvPr>
        </p:nvSpPr>
        <p:spPr>
          <a:xfrm>
            <a:off x="1387800" y="413950"/>
            <a:ext cx="6368400" cy="6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Contribution Table</a:t>
            </a:r>
            <a:endParaRPr sz="2600"/>
          </a:p>
        </p:txBody>
      </p:sp>
      <p:graphicFrame>
        <p:nvGraphicFramePr>
          <p:cNvPr id="2589" name="Google Shape;2589;p99"/>
          <p:cNvGraphicFramePr/>
          <p:nvPr/>
        </p:nvGraphicFramePr>
        <p:xfrm>
          <a:off x="952500" y="1670800"/>
          <a:ext cx="3000000" cy="3000000"/>
        </p:xfrm>
        <a:graphic>
          <a:graphicData uri="http://schemas.openxmlformats.org/drawingml/2006/table">
            <a:tbl>
              <a:tblPr>
                <a:noFill/>
                <a:tableStyleId>{CD860CF9-EC13-4337-A1F1-2BA7C7D7E9CE}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latin typeface="Fjalla One"/>
                          <a:ea typeface="Fjalla One"/>
                          <a:cs typeface="Fjalla One"/>
                          <a:sym typeface="Fjalla One"/>
                        </a:rPr>
                        <a:t>Name</a:t>
                      </a:r>
                      <a:endParaRPr>
                        <a:latin typeface="Fjalla One"/>
                        <a:ea typeface="Fjalla One"/>
                        <a:cs typeface="Fjalla One"/>
                        <a:sym typeface="Fjalla One"/>
                      </a:endParaRPr>
                    </a:p>
                  </a:txBody>
                  <a:tcPr marL="91425" marR="91425" marT="91425" marB="91425">
                    <a:lnB w="9525" cap="flat" cmpd="sng">
                      <a:solidFill>
                        <a:srgbClr val="9E9E9E"/>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latin typeface="Fjalla One"/>
                          <a:ea typeface="Fjalla One"/>
                          <a:cs typeface="Fjalla One"/>
                          <a:sym typeface="Fjalla One"/>
                        </a:rPr>
                        <a:t>Number of Tasks</a:t>
                      </a:r>
                      <a:endParaRPr>
                        <a:latin typeface="Fjalla One"/>
                        <a:ea typeface="Fjalla One"/>
                        <a:cs typeface="Fjalla One"/>
                        <a:sym typeface="Fjalla One"/>
                      </a:endParaRPr>
                    </a:p>
                  </a:txBody>
                  <a:tcPr marL="91425" marR="91425" marT="91425" marB="91425">
                    <a:lnB w="9525" cap="flat" cmpd="sng">
                      <a:solidFill>
                        <a:srgbClr val="9E9E9E"/>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a:latin typeface="Fjalla One"/>
                          <a:ea typeface="Fjalla One"/>
                          <a:cs typeface="Fjalla One"/>
                          <a:sym typeface="Fjalla One"/>
                        </a:rPr>
                        <a:t>User Story Points</a:t>
                      </a:r>
                      <a:endParaRPr>
                        <a:latin typeface="Fjalla One"/>
                        <a:ea typeface="Fjalla One"/>
                        <a:cs typeface="Fjalla One"/>
                        <a:sym typeface="Fjalla One"/>
                      </a:endParaRPr>
                    </a:p>
                  </a:txBody>
                  <a:tcPr marL="91425" marR="91425" marT="91425" marB="91425">
                    <a:lnB w="9525" cap="flat" cmpd="sng">
                      <a:solidFill>
                        <a:srgbClr val="9E9E9E"/>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114300" marR="114300" lvl="0" indent="0" algn="l" rtl="0">
                        <a:lnSpc>
                          <a:spcPct val="115000"/>
                        </a:lnSpc>
                        <a:spcBef>
                          <a:spcPts val="0"/>
                        </a:spcBef>
                        <a:spcAft>
                          <a:spcPts val="0"/>
                        </a:spcAft>
                        <a:buNone/>
                      </a:pPr>
                      <a:r>
                        <a:rPr lang="en" sz="1200">
                          <a:solidFill>
                            <a:srgbClr val="000630"/>
                          </a:solidFill>
                          <a:latin typeface="Barlow Semi Condensed"/>
                          <a:ea typeface="Barlow Semi Condensed"/>
                          <a:cs typeface="Barlow Semi Condensed"/>
                          <a:sym typeface="Barlow Semi Condensed"/>
                        </a:rPr>
                        <a:t>Ally Koh​</a:t>
                      </a:r>
                      <a:endParaRPr sz="1200">
                        <a:solidFill>
                          <a:srgbClr val="000630"/>
                        </a:solidFill>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7</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48.7</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114300" marR="114300" lvl="0" indent="0" algn="l" rtl="0">
                        <a:lnSpc>
                          <a:spcPct val="115000"/>
                        </a:lnSpc>
                        <a:spcBef>
                          <a:spcPts val="0"/>
                        </a:spcBef>
                        <a:spcAft>
                          <a:spcPts val="0"/>
                        </a:spcAft>
                        <a:buNone/>
                      </a:pPr>
                      <a:r>
                        <a:rPr lang="en" sz="1200">
                          <a:solidFill>
                            <a:srgbClr val="000630"/>
                          </a:solidFill>
                          <a:latin typeface="Barlow Semi Condensed"/>
                          <a:ea typeface="Barlow Semi Condensed"/>
                          <a:cs typeface="Barlow Semi Condensed"/>
                          <a:sym typeface="Barlow Semi Condensed"/>
                        </a:rPr>
                        <a:t>Tiew Wee Xiang​</a:t>
                      </a:r>
                      <a:endParaRPr sz="1200">
                        <a:solidFill>
                          <a:srgbClr val="000630"/>
                        </a:solidFill>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11</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57.8</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114300" marR="114300" lvl="0" indent="0" algn="l" rtl="0">
                        <a:lnSpc>
                          <a:spcPct val="115000"/>
                        </a:lnSpc>
                        <a:spcBef>
                          <a:spcPts val="0"/>
                        </a:spcBef>
                        <a:spcAft>
                          <a:spcPts val="0"/>
                        </a:spcAft>
                        <a:buNone/>
                      </a:pPr>
                      <a:r>
                        <a:rPr lang="en" sz="1200">
                          <a:solidFill>
                            <a:srgbClr val="000630"/>
                          </a:solidFill>
                          <a:latin typeface="Barlow Semi Condensed"/>
                          <a:ea typeface="Barlow Semi Condensed"/>
                          <a:cs typeface="Barlow Semi Condensed"/>
                          <a:sym typeface="Barlow Semi Condensed"/>
                        </a:rPr>
                        <a:t>Muhammad Nuriman​</a:t>
                      </a:r>
                      <a:endParaRPr sz="1200">
                        <a:solidFill>
                          <a:srgbClr val="000630"/>
                        </a:solidFill>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7</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54.1</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114300" marR="114300" lvl="0" indent="0" algn="l" rtl="0">
                        <a:lnSpc>
                          <a:spcPct val="115000"/>
                        </a:lnSpc>
                        <a:spcBef>
                          <a:spcPts val="0"/>
                        </a:spcBef>
                        <a:spcAft>
                          <a:spcPts val="0"/>
                        </a:spcAft>
                        <a:buNone/>
                      </a:pPr>
                      <a:r>
                        <a:rPr lang="en" sz="1200">
                          <a:solidFill>
                            <a:srgbClr val="000630"/>
                          </a:solidFill>
                          <a:latin typeface="Barlow Semi Condensed"/>
                          <a:ea typeface="Barlow Semi Condensed"/>
                          <a:cs typeface="Barlow Semi Condensed"/>
                          <a:sym typeface="Barlow Semi Condensed"/>
                        </a:rPr>
                        <a:t>Lim Wee Liang Kelven​</a:t>
                      </a:r>
                      <a:endParaRPr sz="1200">
                        <a:solidFill>
                          <a:srgbClr val="000630"/>
                        </a:solidFill>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11</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68.5</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114300" marR="114300" lvl="0" indent="0" algn="l" rtl="0">
                        <a:lnSpc>
                          <a:spcPct val="115000"/>
                        </a:lnSpc>
                        <a:spcBef>
                          <a:spcPts val="0"/>
                        </a:spcBef>
                        <a:spcAft>
                          <a:spcPts val="0"/>
                        </a:spcAft>
                        <a:buNone/>
                      </a:pPr>
                      <a:r>
                        <a:rPr lang="en" sz="1200">
                          <a:solidFill>
                            <a:srgbClr val="000630"/>
                          </a:solidFill>
                          <a:latin typeface="Barlow Semi Condensed"/>
                          <a:ea typeface="Barlow Semi Condensed"/>
                          <a:cs typeface="Barlow Semi Condensed"/>
                          <a:sym typeface="Barlow Semi Condensed"/>
                        </a:rPr>
                        <a:t>Marcus Chua Chow Lee​</a:t>
                      </a:r>
                      <a:endParaRPr sz="1200">
                        <a:solidFill>
                          <a:srgbClr val="000630"/>
                        </a:solidFill>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7</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15000"/>
                        </a:lnSpc>
                        <a:spcBef>
                          <a:spcPts val="0"/>
                        </a:spcBef>
                        <a:spcAft>
                          <a:spcPts val="0"/>
                        </a:spcAft>
                        <a:buNone/>
                      </a:pPr>
                      <a:r>
                        <a:rPr lang="en">
                          <a:latin typeface="Barlow Semi Condensed"/>
                          <a:ea typeface="Barlow Semi Condensed"/>
                          <a:cs typeface="Barlow Semi Condensed"/>
                          <a:sym typeface="Barlow Semi Condensed"/>
                        </a:rPr>
                        <a:t>43.4</a:t>
                      </a:r>
                      <a:endParaRPr>
                        <a:latin typeface="Barlow Semi Condensed"/>
                        <a:ea typeface="Barlow Semi Condensed"/>
                        <a:cs typeface="Barlow Semi Condensed"/>
                        <a:sym typeface="Barlow Semi Condense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100"/>
          <p:cNvSpPr txBox="1">
            <a:spLocks noGrp="1"/>
          </p:cNvSpPr>
          <p:nvPr>
            <p:ph type="title"/>
          </p:nvPr>
        </p:nvSpPr>
        <p:spPr>
          <a:xfrm>
            <a:off x="2103150" y="203219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 you!</a:t>
            </a:r>
            <a:endParaRPr sz="7200"/>
          </a:p>
        </p:txBody>
      </p:sp>
      <p:sp>
        <p:nvSpPr>
          <p:cNvPr id="2595" name="Google Shape;2595;p100"/>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Barlow Semi Condensed"/>
                <a:ea typeface="Barlow Semi Condensed"/>
                <a:cs typeface="Barlow Semi Condensed"/>
                <a:sym typeface="Barlow Semi Condensed"/>
              </a:rPr>
              <a:t>Please keep this slide for attribution</a:t>
            </a:r>
            <a:endParaRPr sz="1100">
              <a:latin typeface="Barlow Semi Condensed"/>
              <a:ea typeface="Barlow Semi Condensed"/>
              <a:cs typeface="Barlow Semi Condensed"/>
              <a:sym typeface="Barlow Semi Condensed"/>
            </a:endParaRPr>
          </a:p>
        </p:txBody>
      </p:sp>
      <p:sp>
        <p:nvSpPr>
          <p:cNvPr id="2596" name="Google Shape;2596;p100"/>
          <p:cNvSpPr/>
          <p:nvPr/>
        </p:nvSpPr>
        <p:spPr>
          <a:xfrm>
            <a:off x="2492425" y="3587650"/>
            <a:ext cx="4130100" cy="116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3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Energy Consumption Overview (Before)</a:t>
            </a:r>
            <a:endParaRPr sz="2600"/>
          </a:p>
          <a:p>
            <a:pPr marL="0" lvl="0" indent="0" algn="ctr" rtl="0">
              <a:spcBef>
                <a:spcPts val="0"/>
              </a:spcBef>
              <a:spcAft>
                <a:spcPts val="0"/>
              </a:spcAft>
              <a:buNone/>
            </a:pPr>
            <a:endParaRPr sz="2600">
              <a:solidFill>
                <a:srgbClr val="1A1A1A"/>
              </a:solidFill>
              <a:latin typeface="Raleway"/>
              <a:ea typeface="Raleway"/>
              <a:cs typeface="Raleway"/>
              <a:sym typeface="Raleway"/>
            </a:endParaRPr>
          </a:p>
          <a:p>
            <a:pPr marL="0" lvl="0" indent="0" algn="ctr" rtl="0">
              <a:spcBef>
                <a:spcPts val="0"/>
              </a:spcBef>
              <a:spcAft>
                <a:spcPts val="0"/>
              </a:spcAft>
              <a:buNone/>
            </a:pPr>
            <a:endParaRPr sz="2600"/>
          </a:p>
        </p:txBody>
      </p:sp>
      <p:pic>
        <p:nvPicPr>
          <p:cNvPr id="2172" name="Google Shape;2172;p39"/>
          <p:cNvPicPr preferRelativeResize="0"/>
          <p:nvPr/>
        </p:nvPicPr>
        <p:blipFill>
          <a:blip r:embed="rId3">
            <a:alphaModFix/>
          </a:blip>
          <a:stretch>
            <a:fillRect/>
          </a:stretch>
        </p:blipFill>
        <p:spPr>
          <a:xfrm>
            <a:off x="1253849" y="911025"/>
            <a:ext cx="6636149" cy="3939875"/>
          </a:xfrm>
          <a:prstGeom prst="rect">
            <a:avLst/>
          </a:prstGeom>
          <a:noFill/>
          <a:ln>
            <a:noFill/>
          </a:ln>
        </p:spPr>
      </p:pic>
      <p:sp>
        <p:nvSpPr>
          <p:cNvPr id="2173" name="Google Shape;2173;p39"/>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0"/>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Energy Consumption Overview (After)</a:t>
            </a:r>
            <a:endParaRPr sz="2600"/>
          </a:p>
          <a:p>
            <a:pPr marL="0" lvl="0" indent="0" algn="ctr" rtl="0">
              <a:spcBef>
                <a:spcPts val="0"/>
              </a:spcBef>
              <a:spcAft>
                <a:spcPts val="0"/>
              </a:spcAft>
              <a:buNone/>
            </a:pPr>
            <a:endParaRPr sz="2600">
              <a:solidFill>
                <a:srgbClr val="1A1A1A"/>
              </a:solidFill>
              <a:latin typeface="Raleway"/>
              <a:ea typeface="Raleway"/>
              <a:cs typeface="Raleway"/>
              <a:sym typeface="Raleway"/>
            </a:endParaRPr>
          </a:p>
          <a:p>
            <a:pPr marL="0" lvl="0" indent="0" algn="ctr" rtl="0">
              <a:spcBef>
                <a:spcPts val="0"/>
              </a:spcBef>
              <a:spcAft>
                <a:spcPts val="0"/>
              </a:spcAft>
              <a:buNone/>
            </a:pPr>
            <a:endParaRPr sz="2600"/>
          </a:p>
        </p:txBody>
      </p:sp>
      <p:pic>
        <p:nvPicPr>
          <p:cNvPr id="2179" name="Google Shape;2179;p40"/>
          <p:cNvPicPr preferRelativeResize="0"/>
          <p:nvPr/>
        </p:nvPicPr>
        <p:blipFill>
          <a:blip r:embed="rId3">
            <a:alphaModFix/>
          </a:blip>
          <a:stretch>
            <a:fillRect/>
          </a:stretch>
        </p:blipFill>
        <p:spPr>
          <a:xfrm>
            <a:off x="1194361" y="911025"/>
            <a:ext cx="6755125" cy="4014900"/>
          </a:xfrm>
          <a:prstGeom prst="rect">
            <a:avLst/>
          </a:prstGeom>
          <a:noFill/>
          <a:ln>
            <a:noFill/>
          </a:ln>
        </p:spPr>
      </p:pic>
      <p:sp>
        <p:nvSpPr>
          <p:cNvPr id="2180" name="Google Shape;2180;p40"/>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1"/>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Energy Pricing (GST Inclusive) (Before)</a:t>
            </a:r>
            <a:endParaRPr sz="2600"/>
          </a:p>
          <a:p>
            <a:pPr marL="0" lvl="0" indent="0" algn="ctr" rtl="0">
              <a:spcBef>
                <a:spcPts val="0"/>
              </a:spcBef>
              <a:spcAft>
                <a:spcPts val="0"/>
              </a:spcAft>
              <a:buNone/>
            </a:pPr>
            <a:endParaRPr sz="2600">
              <a:solidFill>
                <a:srgbClr val="1A1A1A"/>
              </a:solidFill>
            </a:endParaRPr>
          </a:p>
        </p:txBody>
      </p:sp>
      <p:pic>
        <p:nvPicPr>
          <p:cNvPr id="2186" name="Google Shape;2186;p41"/>
          <p:cNvPicPr preferRelativeResize="0"/>
          <p:nvPr/>
        </p:nvPicPr>
        <p:blipFill>
          <a:blip r:embed="rId3">
            <a:alphaModFix/>
          </a:blip>
          <a:stretch>
            <a:fillRect/>
          </a:stretch>
        </p:blipFill>
        <p:spPr>
          <a:xfrm>
            <a:off x="1270197" y="911022"/>
            <a:ext cx="6603476" cy="3794124"/>
          </a:xfrm>
          <a:prstGeom prst="rect">
            <a:avLst/>
          </a:prstGeom>
          <a:noFill/>
          <a:ln>
            <a:noFill/>
          </a:ln>
        </p:spPr>
      </p:pic>
      <p:sp>
        <p:nvSpPr>
          <p:cNvPr id="2187" name="Google Shape;2187;p41"/>
          <p:cNvSpPr txBox="1"/>
          <p:nvPr/>
        </p:nvSpPr>
        <p:spPr>
          <a:xfrm>
            <a:off x="6000750" y="0"/>
            <a:ext cx="22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By: Lim Wee Liang Kelven</a:t>
            </a:r>
            <a:endParaRPr/>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3781</Words>
  <Application>Microsoft Office PowerPoint</Application>
  <PresentationFormat>On-screen Show (16:9)</PresentationFormat>
  <Paragraphs>337</Paragraphs>
  <Slides>68</Slides>
  <Notes>68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Roboto Condensed Light</vt:lpstr>
      <vt:lpstr>Raleway</vt:lpstr>
      <vt:lpstr>Barlow Semi Condensed</vt:lpstr>
      <vt:lpstr>Times New Roman</vt:lpstr>
      <vt:lpstr>Fjalla One</vt:lpstr>
      <vt:lpstr>Barlow Semi Condensed Medium</vt:lpstr>
      <vt:lpstr>Abel</vt:lpstr>
      <vt:lpstr>Technology Consulting by Slidesgo</vt:lpstr>
      <vt:lpstr>Data Science Capstone Project Assignment 3</vt:lpstr>
      <vt:lpstr>Table of Contents</vt:lpstr>
      <vt:lpstr>Team Introduction</vt:lpstr>
      <vt:lpstr>Energy Consumption</vt:lpstr>
      <vt:lpstr>Alteryx (Before) </vt:lpstr>
      <vt:lpstr>Alteryx (After) </vt:lpstr>
      <vt:lpstr>Energy Consumption Overview (Before)  </vt:lpstr>
      <vt:lpstr>Energy Consumption Overview (After)  </vt:lpstr>
      <vt:lpstr>Energy Pricing (GST Inclusive) (Before) </vt:lpstr>
      <vt:lpstr>Energy Pricing (GST Inclusive) (After) B b               </vt:lpstr>
      <vt:lpstr>Insights</vt:lpstr>
      <vt:lpstr>Insights</vt:lpstr>
      <vt:lpstr>Insights</vt:lpstr>
      <vt:lpstr>Insights</vt:lpstr>
      <vt:lpstr>Insights</vt:lpstr>
      <vt:lpstr>Water Metering</vt:lpstr>
      <vt:lpstr>Alteryx Solution (Before)</vt:lpstr>
      <vt:lpstr>Alteryx Solution (After)</vt:lpstr>
      <vt:lpstr>Dashboard (Before)</vt:lpstr>
      <vt:lpstr>Dashboard (After)</vt:lpstr>
      <vt:lpstr>Insights</vt:lpstr>
      <vt:lpstr>Card Access</vt:lpstr>
      <vt:lpstr>Alteryx (Before) </vt:lpstr>
      <vt:lpstr>Alteryx (After) </vt:lpstr>
      <vt:lpstr>Card Access: Dashboard (Before) </vt:lpstr>
      <vt:lpstr>Card Access: Dashboard (After) Page 1  </vt:lpstr>
      <vt:lpstr>Card Access: Dashboard Page 2   </vt:lpstr>
      <vt:lpstr>Insights  </vt:lpstr>
      <vt:lpstr>Fault Reporting</vt:lpstr>
      <vt:lpstr>Cleaning of Data(Before) </vt:lpstr>
      <vt:lpstr>Cleaning Dataset(After)  </vt:lpstr>
      <vt:lpstr>Cleaning Dataset(After)  </vt:lpstr>
      <vt:lpstr>NLP on Jupyter</vt:lpstr>
      <vt:lpstr>NLP on jupyter</vt:lpstr>
      <vt:lpstr>Fault Reporting: Dashboard Overview(Before)</vt:lpstr>
      <vt:lpstr>Fault Reporting: Category Dashboards(Before) </vt:lpstr>
      <vt:lpstr>PowerPoint Presentation</vt:lpstr>
      <vt:lpstr>Overview Dashboard (After)</vt:lpstr>
      <vt:lpstr>New: Incomplete Reports</vt:lpstr>
      <vt:lpstr>Reports by Category Dashboard(After)</vt:lpstr>
      <vt:lpstr>Insights </vt:lpstr>
      <vt:lpstr>Canteen Crowd</vt:lpstr>
      <vt:lpstr>Alteryx (Before)  </vt:lpstr>
      <vt:lpstr>Alteryx (After) </vt:lpstr>
      <vt:lpstr>Canteen Crowd (Before) </vt:lpstr>
      <vt:lpstr>Canteen Crowd (After)</vt:lpstr>
      <vt:lpstr>Insights</vt:lpstr>
      <vt:lpstr>Insights</vt:lpstr>
      <vt:lpstr>Insights</vt:lpstr>
      <vt:lpstr>Insights</vt:lpstr>
      <vt:lpstr>Toilet Utilisation</vt:lpstr>
      <vt:lpstr>Toilet Utilisation (Frequency): Alteryx Solution  </vt:lpstr>
      <vt:lpstr>Dashboard: Toilet Frequency [Before]</vt:lpstr>
      <vt:lpstr>Dashboard: Toilet Frequency [After] </vt:lpstr>
      <vt:lpstr>Toilet Utilisation (Feedback): Alteryx Solution </vt:lpstr>
      <vt:lpstr>Dashboard: Toilet Feedback [Before] </vt:lpstr>
      <vt:lpstr>Dashboard: Toilet Feedback [After] </vt:lpstr>
      <vt:lpstr>Solar Energy</vt:lpstr>
      <vt:lpstr>Solar Energy (Energy Production): Alteryx Solution  </vt:lpstr>
      <vt:lpstr>Dashboard: Energy production [Before] </vt:lpstr>
      <vt:lpstr>Dashboard: Energy production [After]  </vt:lpstr>
      <vt:lpstr>Solar Energy (Solar cumulative): Alteryx Solution  </vt:lpstr>
      <vt:lpstr>Dashboard: Solar cumulative [Before] </vt:lpstr>
      <vt:lpstr>Dashboard: Solar cumulative [After] </vt:lpstr>
      <vt:lpstr>Telegram Bot</vt:lpstr>
      <vt:lpstr>Project Artefact</vt:lpstr>
      <vt:lpstr>Contribution Table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 Project Assignment 3</dc:title>
  <cp:lastModifiedBy>kel lim</cp:lastModifiedBy>
  <cp:revision>1</cp:revision>
  <dcterms:modified xsi:type="dcterms:W3CDTF">2023-08-09T01:04:06Z</dcterms:modified>
</cp:coreProperties>
</file>